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313" r:id="rId2"/>
    <p:sldId id="320" r:id="rId3"/>
    <p:sldId id="314" r:id="rId4"/>
    <p:sldId id="315" r:id="rId5"/>
    <p:sldId id="324" r:id="rId6"/>
    <p:sldId id="316" r:id="rId7"/>
    <p:sldId id="424" r:id="rId8"/>
    <p:sldId id="466" r:id="rId9"/>
    <p:sldId id="469" r:id="rId10"/>
    <p:sldId id="461" r:id="rId11"/>
    <p:sldId id="467" r:id="rId12"/>
    <p:sldId id="317" r:id="rId13"/>
    <p:sldId id="393" r:id="rId14"/>
    <p:sldId id="399" r:id="rId15"/>
    <p:sldId id="398" r:id="rId16"/>
    <p:sldId id="468" r:id="rId17"/>
    <p:sldId id="411" r:id="rId18"/>
    <p:sldId id="397" r:id="rId19"/>
    <p:sldId id="396" r:id="rId20"/>
    <p:sldId id="462" r:id="rId21"/>
    <p:sldId id="412" r:id="rId22"/>
    <p:sldId id="368" r:id="rId23"/>
    <p:sldId id="258" r:id="rId24"/>
    <p:sldId id="413" r:id="rId25"/>
    <p:sldId id="286" r:id="rId26"/>
    <p:sldId id="360" r:id="rId27"/>
    <p:sldId id="361" r:id="rId28"/>
    <p:sldId id="362" r:id="rId29"/>
    <p:sldId id="369" r:id="rId30"/>
    <p:sldId id="367" r:id="rId31"/>
    <p:sldId id="402" r:id="rId32"/>
    <p:sldId id="403" r:id="rId33"/>
    <p:sldId id="370" r:id="rId34"/>
    <p:sldId id="463" r:id="rId35"/>
    <p:sldId id="465" r:id="rId36"/>
    <p:sldId id="464" r:id="rId37"/>
    <p:sldId id="410" r:id="rId38"/>
    <p:sldId id="260" r:id="rId39"/>
    <p:sldId id="259" r:id="rId40"/>
    <p:sldId id="405" r:id="rId41"/>
    <p:sldId id="372" r:id="rId42"/>
    <p:sldId id="423" r:id="rId43"/>
    <p:sldId id="385" r:id="rId44"/>
    <p:sldId id="386" r:id="rId45"/>
    <p:sldId id="387" r:id="rId46"/>
    <p:sldId id="388" r:id="rId47"/>
    <p:sldId id="389" r:id="rId48"/>
    <p:sldId id="390" r:id="rId49"/>
    <p:sldId id="391" r:id="rId50"/>
    <p:sldId id="392" r:id="rId51"/>
    <p:sldId id="408" r:id="rId52"/>
    <p:sldId id="395" r:id="rId53"/>
    <p:sldId id="267" r:id="rId54"/>
    <p:sldId id="359" r:id="rId55"/>
    <p:sldId id="338" r:id="rId56"/>
    <p:sldId id="363" r:id="rId57"/>
    <p:sldId id="407" r:id="rId58"/>
    <p:sldId id="406" r:id="rId59"/>
    <p:sldId id="374" r:id="rId60"/>
    <p:sldId id="375" r:id="rId61"/>
    <p:sldId id="409" r:id="rId62"/>
    <p:sldId id="349" r:id="rId63"/>
    <p:sldId id="376" r:id="rId64"/>
    <p:sldId id="377" r:id="rId65"/>
    <p:sldId id="378" r:id="rId66"/>
    <p:sldId id="379" r:id="rId67"/>
    <p:sldId id="366" r:id="rId68"/>
    <p:sldId id="384" r:id="rId69"/>
    <p:sldId id="365" r:id="rId70"/>
    <p:sldId id="364" r:id="rId71"/>
    <p:sldId id="333" r:id="rId72"/>
    <p:sldId id="334" r:id="rId73"/>
    <p:sldId id="380" r:id="rId74"/>
    <p:sldId id="348" r:id="rId75"/>
    <p:sldId id="335" r:id="rId76"/>
    <p:sldId id="381" r:id="rId77"/>
    <p:sldId id="382" r:id="rId78"/>
    <p:sldId id="322" r:id="rId79"/>
    <p:sldId id="416" r:id="rId80"/>
    <p:sldId id="414" r:id="rId81"/>
    <p:sldId id="415" r:id="rId82"/>
    <p:sldId id="417" r:id="rId83"/>
    <p:sldId id="418" r:id="rId84"/>
    <p:sldId id="419" r:id="rId85"/>
    <p:sldId id="420" r:id="rId86"/>
    <p:sldId id="421" r:id="rId87"/>
    <p:sldId id="422" r:id="rId88"/>
    <p:sldId id="354" r:id="rId89"/>
    <p:sldId id="355" r:id="rId90"/>
    <p:sldId id="323" r:id="rId91"/>
    <p:sldId id="353" r:id="rId92"/>
    <p:sldId id="282" r:id="rId93"/>
    <p:sldId id="283" r:id="rId94"/>
    <p:sldId id="277" r:id="rId95"/>
    <p:sldId id="274" r:id="rId96"/>
    <p:sldId id="275" r:id="rId97"/>
    <p:sldId id="276" r:id="rId98"/>
    <p:sldId id="263" r:id="rId99"/>
    <p:sldId id="278" r:id="rId100"/>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82" d="100"/>
          <a:sy n="82" d="100"/>
        </p:scale>
        <p:origin x="60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40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8" y="0"/>
            <a:ext cx="3037840" cy="463407"/>
          </a:xfrm>
          <a:prstGeom prst="rect">
            <a:avLst/>
          </a:prstGeom>
        </p:spPr>
        <p:txBody>
          <a:bodyPr vert="horz" lIns="91440" tIns="45720" rIns="91440" bIns="45720" rtlCol="0"/>
          <a:lstStyle>
            <a:lvl1pPr algn="r">
              <a:defRPr sz="1200"/>
            </a:lvl1pPr>
          </a:lstStyle>
          <a:p>
            <a:fld id="{E8DC3A4A-900A-45D8-A625-4770E298CC04}" type="datetimeFigureOut">
              <a:rPr lang="en-US" smtClean="0"/>
              <a:t>4/15/2020</a:t>
            </a:fld>
            <a:endParaRPr lang="en-US"/>
          </a:p>
        </p:txBody>
      </p:sp>
      <p:sp>
        <p:nvSpPr>
          <p:cNvPr id="4" name="Slide Image Placeholder 3"/>
          <p:cNvSpPr>
            <a:spLocks noGrp="1" noRot="1" noChangeAspect="1"/>
          </p:cNvSpPr>
          <p:nvPr>
            <p:ph type="sldImg" idx="2"/>
          </p:nvPr>
        </p:nvSpPr>
        <p:spPr>
          <a:xfrm>
            <a:off x="735013" y="1154113"/>
            <a:ext cx="5540375" cy="31162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444861"/>
            <a:ext cx="5608320" cy="363670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340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9"/>
            <a:ext cx="3037840" cy="463406"/>
          </a:xfrm>
          <a:prstGeom prst="rect">
            <a:avLst/>
          </a:prstGeom>
        </p:spPr>
        <p:txBody>
          <a:bodyPr vert="horz" lIns="91440" tIns="45720" rIns="91440" bIns="45720" rtlCol="0" anchor="b"/>
          <a:lstStyle>
            <a:lvl1pPr algn="r">
              <a:defRPr sz="1200"/>
            </a:lvl1pPr>
          </a:lstStyle>
          <a:p>
            <a:fld id="{2497D178-1D33-4690-BE6B-9D6BC0302CD4}" type="slidenum">
              <a:rPr lang="en-US" smtClean="0"/>
              <a:t>‹#›</a:t>
            </a:fld>
            <a:endParaRPr lang="en-US"/>
          </a:p>
        </p:txBody>
      </p:sp>
    </p:spTree>
    <p:extLst>
      <p:ext uri="{BB962C8B-B14F-4D97-AF65-F5344CB8AC3E}">
        <p14:creationId xmlns:p14="http://schemas.microsoft.com/office/powerpoint/2010/main" val="1895856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1232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95E113-5926-4681-A97D-71251E533E04}" type="datetimeFigureOut">
              <a:rPr lang="en-US" smtClean="0"/>
              <a:t>4/15/2020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a:p>
        </p:txBody>
      </p:sp>
    </p:spTree>
    <p:extLst>
      <p:ext uri="{BB962C8B-B14F-4D97-AF65-F5344CB8AC3E}">
        <p14:creationId xmlns:p14="http://schemas.microsoft.com/office/powerpoint/2010/main" val="399425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95E113-5926-4681-A97D-71251E533E04}" type="datetimeFigureOut">
              <a:rPr lang="en-US" smtClean="0"/>
              <a:t>4/15/2020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a:p>
        </p:txBody>
      </p:sp>
    </p:spTree>
    <p:extLst>
      <p:ext uri="{BB962C8B-B14F-4D97-AF65-F5344CB8AC3E}">
        <p14:creationId xmlns:p14="http://schemas.microsoft.com/office/powerpoint/2010/main" val="3192190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95E113-5926-4681-A97D-71251E533E04}" type="datetimeFigureOut">
              <a:rPr lang="en-US" smtClean="0"/>
              <a:t>4/15/2020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a:p>
        </p:txBody>
      </p:sp>
    </p:spTree>
    <p:extLst>
      <p:ext uri="{BB962C8B-B14F-4D97-AF65-F5344CB8AC3E}">
        <p14:creationId xmlns:p14="http://schemas.microsoft.com/office/powerpoint/2010/main" val="1560576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95E113-5926-4681-A97D-71251E533E04}" type="datetimeFigureOut">
              <a:rPr lang="en-US" smtClean="0"/>
              <a:t>4/15/2020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a:p>
        </p:txBody>
      </p:sp>
    </p:spTree>
    <p:extLst>
      <p:ext uri="{BB962C8B-B14F-4D97-AF65-F5344CB8AC3E}">
        <p14:creationId xmlns:p14="http://schemas.microsoft.com/office/powerpoint/2010/main" val="2437949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95E113-5926-4681-A97D-71251E533E04}" type="datetimeFigureOut">
              <a:rPr lang="en-US" smtClean="0"/>
              <a:t>4/15/2020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35880-8AE0-4342-8CF7-8D2E923BAD4F}" type="slidenum">
              <a:rPr lang="en-US" smtClean="0"/>
              <a:t>‹#›</a:t>
            </a:fld>
            <a:endParaRPr lang="en-US"/>
          </a:p>
        </p:txBody>
      </p:sp>
    </p:spTree>
    <p:extLst>
      <p:ext uri="{BB962C8B-B14F-4D97-AF65-F5344CB8AC3E}">
        <p14:creationId xmlns:p14="http://schemas.microsoft.com/office/powerpoint/2010/main" val="334978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95E113-5926-4681-A97D-71251E533E04}" type="datetimeFigureOut">
              <a:rPr lang="en-US" smtClean="0"/>
              <a:t>4/15/2020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35880-8AE0-4342-8CF7-8D2E923BAD4F}" type="slidenum">
              <a:rPr lang="en-US" smtClean="0"/>
              <a:t>‹#›</a:t>
            </a:fld>
            <a:endParaRPr lang="en-US"/>
          </a:p>
        </p:txBody>
      </p:sp>
    </p:spTree>
    <p:extLst>
      <p:ext uri="{BB962C8B-B14F-4D97-AF65-F5344CB8AC3E}">
        <p14:creationId xmlns:p14="http://schemas.microsoft.com/office/powerpoint/2010/main" val="2180661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95E113-5926-4681-A97D-71251E533E04}" type="datetimeFigureOut">
              <a:rPr lang="en-US" smtClean="0"/>
              <a:t>4/15/2020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C35880-8AE0-4342-8CF7-8D2E923BAD4F}" type="slidenum">
              <a:rPr lang="en-US" smtClean="0"/>
              <a:t>‹#›</a:t>
            </a:fld>
            <a:endParaRPr lang="en-US"/>
          </a:p>
        </p:txBody>
      </p:sp>
    </p:spTree>
    <p:extLst>
      <p:ext uri="{BB962C8B-B14F-4D97-AF65-F5344CB8AC3E}">
        <p14:creationId xmlns:p14="http://schemas.microsoft.com/office/powerpoint/2010/main" val="3389103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95E113-5926-4681-A97D-71251E533E04}" type="datetimeFigureOut">
              <a:rPr lang="en-US" smtClean="0"/>
              <a:t>4/15/2020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C35880-8AE0-4342-8CF7-8D2E923BAD4F}" type="slidenum">
              <a:rPr lang="en-US" smtClean="0"/>
              <a:t>‹#›</a:t>
            </a:fld>
            <a:endParaRPr lang="en-US"/>
          </a:p>
        </p:txBody>
      </p:sp>
    </p:spTree>
    <p:extLst>
      <p:ext uri="{BB962C8B-B14F-4D97-AF65-F5344CB8AC3E}">
        <p14:creationId xmlns:p14="http://schemas.microsoft.com/office/powerpoint/2010/main" val="2405394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95E113-5926-4681-A97D-71251E533E04}" type="datetimeFigureOut">
              <a:rPr lang="en-US" smtClean="0"/>
              <a:t>4/15/2020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C35880-8AE0-4342-8CF7-8D2E923BAD4F}" type="slidenum">
              <a:rPr lang="en-US" smtClean="0"/>
              <a:t>‹#›</a:t>
            </a:fld>
            <a:endParaRPr lang="en-US"/>
          </a:p>
        </p:txBody>
      </p:sp>
    </p:spTree>
    <p:extLst>
      <p:ext uri="{BB962C8B-B14F-4D97-AF65-F5344CB8AC3E}">
        <p14:creationId xmlns:p14="http://schemas.microsoft.com/office/powerpoint/2010/main" val="1319528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95E113-5926-4681-A97D-71251E533E04}" type="datetimeFigureOut">
              <a:rPr lang="en-US" smtClean="0"/>
              <a:t>4/15/2020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35880-8AE0-4342-8CF7-8D2E923BAD4F}" type="slidenum">
              <a:rPr lang="en-US" smtClean="0"/>
              <a:t>‹#›</a:t>
            </a:fld>
            <a:endParaRPr lang="en-US"/>
          </a:p>
        </p:txBody>
      </p:sp>
    </p:spTree>
    <p:extLst>
      <p:ext uri="{BB962C8B-B14F-4D97-AF65-F5344CB8AC3E}">
        <p14:creationId xmlns:p14="http://schemas.microsoft.com/office/powerpoint/2010/main" val="748197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95E113-5926-4681-A97D-71251E533E04}" type="datetimeFigureOut">
              <a:rPr lang="en-US" smtClean="0"/>
              <a:t>4/15/2020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35880-8AE0-4342-8CF7-8D2E923BAD4F}" type="slidenum">
              <a:rPr lang="en-US" smtClean="0"/>
              <a:t>‹#›</a:t>
            </a:fld>
            <a:endParaRPr lang="en-US"/>
          </a:p>
        </p:txBody>
      </p:sp>
    </p:spTree>
    <p:extLst>
      <p:ext uri="{BB962C8B-B14F-4D97-AF65-F5344CB8AC3E}">
        <p14:creationId xmlns:p14="http://schemas.microsoft.com/office/powerpoint/2010/main" val="1603479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5E113-5926-4681-A97D-71251E533E04}" type="datetimeFigureOut">
              <a:rPr lang="en-US" smtClean="0"/>
              <a:t>4/15/2020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35880-8AE0-4342-8CF7-8D2E923BAD4F}" type="slidenum">
              <a:rPr lang="en-US" smtClean="0"/>
              <a:t>‹#›</a:t>
            </a:fld>
            <a:endParaRPr lang="en-US"/>
          </a:p>
        </p:txBody>
      </p:sp>
    </p:spTree>
    <p:extLst>
      <p:ext uri="{BB962C8B-B14F-4D97-AF65-F5344CB8AC3E}">
        <p14:creationId xmlns:p14="http://schemas.microsoft.com/office/powerpoint/2010/main" val="1414371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Learning_organization" TargetMode="External"/><Relationship Id="rId2" Type="http://schemas.openxmlformats.org/officeDocument/2006/relationships/hyperlink" Target="https://en.wikipedia.org/wiki/Double-loop_learning" TargetMode="External"/><Relationship Id="rId1" Type="http://schemas.openxmlformats.org/officeDocument/2006/relationships/slideLayout" Target="../slideLayouts/slideLayout7.xml"/><Relationship Id="rId6" Type="http://schemas.openxmlformats.org/officeDocument/2006/relationships/hyperlink" Target="https://en.wikipedia.org/wiki/Six_Sigma#cite_note-Paparone-43" TargetMode="External"/><Relationship Id="rId5" Type="http://schemas.openxmlformats.org/officeDocument/2006/relationships/hyperlink" Target="https://en.wikipedia.org/wiki/Cultural_competence" TargetMode="External"/><Relationship Id="rId4" Type="http://schemas.openxmlformats.org/officeDocument/2006/relationships/hyperlink" Target="https://en.wikipedia.org/wiki/Adaptability"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fkS3FkVAPWU" TargetMode="External"/><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hyperlink" Target="https://www.youtube.com/watch?v=TM1lijyQnaI"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HIQlmHxI6-0" TargetMode="External"/><Relationship Id="rId2" Type="http://schemas.openxmlformats.org/officeDocument/2006/relationships/hyperlink" Target="https://www.bing.com/videos/search?q=logistic+cost+function&amp;&amp;view=detail&amp;mid=E4E30AABEED7EAB97BB0E4E30AABEED7EAB97BB0&amp;&amp;FORM=VRDGAR" TargetMode="External"/><Relationship Id="rId1" Type="http://schemas.openxmlformats.org/officeDocument/2006/relationships/slideLayout" Target="../slideLayouts/slideLayout7.xml"/><Relationship Id="rId5" Type="http://schemas.openxmlformats.org/officeDocument/2006/relationships/hyperlink" Target="https://www.youtube.com/watch?v=W9iWNJNFzQI" TargetMode="External"/><Relationship Id="rId4" Type="http://schemas.openxmlformats.org/officeDocument/2006/relationships/hyperlink" Target="https://www.youtube.com/watch?v=blWpQyHCwHE"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hyperlink" Target="https://www.salford-systems.com/resources/webinars-tutorials/how-to/how-to-interpret-model-performance-with-cost-functions" TargetMode="External"/><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4FC492-0988-41AE-B4FC-7009979FE70D}"/>
              </a:ext>
            </a:extLst>
          </p:cNvPr>
          <p:cNvSpPr txBox="1"/>
          <p:nvPr/>
        </p:nvSpPr>
        <p:spPr>
          <a:xfrm>
            <a:off x="0" y="355762"/>
            <a:ext cx="12111135" cy="686662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dirty="0"/>
              <a:t>Observations on Homework</a:t>
            </a:r>
          </a:p>
          <a:p>
            <a:pPr marL="914400" lvl="1" indent="-457200">
              <a:lnSpc>
                <a:spcPct val="150000"/>
              </a:lnSpc>
              <a:buFont typeface="Arial" panose="020B0604020202020204" pitchFamily="34" charset="0"/>
              <a:buChar char="•"/>
            </a:pPr>
            <a:r>
              <a:rPr lang="en-US" dirty="0"/>
              <a:t>Overall, very high quality work and strong effort.</a:t>
            </a:r>
          </a:p>
          <a:p>
            <a:pPr marL="914400" lvl="1" indent="-457200">
              <a:buFont typeface="Arial" panose="020B0604020202020204" pitchFamily="34" charset="0"/>
              <a:buChar char="•"/>
            </a:pPr>
            <a:r>
              <a:rPr lang="en-US" dirty="0"/>
              <a:t>Conformance checker in Rapidprom is rather unstable. Much of the same information can be obtained or deduced from discovery operators</a:t>
            </a:r>
          </a:p>
          <a:p>
            <a:pPr marL="914400" lvl="1" indent="-457200">
              <a:buFont typeface="Arial" panose="020B0604020202020204" pitchFamily="34" charset="0"/>
              <a:buChar char="•"/>
            </a:pPr>
            <a:r>
              <a:rPr lang="en-US" dirty="0"/>
              <a:t>Six sigma a methodology for quality improvement—focus on process quality and defect removal. CRISP-DM focuses on data mining (and will include process mining). Both are complementary. Weaknesses of DMAIC:</a:t>
            </a:r>
          </a:p>
          <a:p>
            <a:pPr marL="1371600" lvl="2" indent="-457200">
              <a:buFont typeface="Arial" panose="020B0604020202020204" pitchFamily="34" charset="0"/>
              <a:buChar char="•"/>
            </a:pPr>
            <a:r>
              <a:rPr lang="en-US" sz="1600" dirty="0"/>
              <a:t>"narrowly designed to fix an existing process" and does not help in "coming up with new products or disruptive technologies</a:t>
            </a:r>
          </a:p>
          <a:p>
            <a:pPr marL="1371600" lvl="2" indent="-457200">
              <a:buFont typeface="Arial" panose="020B0604020202020204" pitchFamily="34" charset="0"/>
              <a:buChar char="•"/>
            </a:pPr>
            <a:r>
              <a:rPr lang="en-US" sz="1600" dirty="0"/>
              <a:t>"The dangers of a single paradigmatic orientation (in this case, that of technical rationality) can blind us to values associated with </a:t>
            </a:r>
            <a:r>
              <a:rPr lang="en-US" sz="1600" u="sng" dirty="0">
                <a:hlinkClick r:id="rId2"/>
              </a:rPr>
              <a:t>double-loop learning</a:t>
            </a:r>
            <a:r>
              <a:rPr lang="en-US" sz="1600" dirty="0"/>
              <a:t> and the </a:t>
            </a:r>
            <a:r>
              <a:rPr lang="en-US" sz="1600" dirty="0">
                <a:hlinkClick r:id="rId3" tooltip="Learning organization"/>
              </a:rPr>
              <a:t>learning organization</a:t>
            </a:r>
            <a:r>
              <a:rPr lang="en-US" sz="1600" dirty="0"/>
              <a:t>, </a:t>
            </a:r>
            <a:r>
              <a:rPr lang="en-US" sz="1600" dirty="0">
                <a:hlinkClick r:id="rId4" tooltip="Adaptability"/>
              </a:rPr>
              <a:t>organization adaptability</a:t>
            </a:r>
            <a:r>
              <a:rPr lang="en-US" sz="1600" dirty="0"/>
              <a:t>, workforce creativity and development, humanizing the workplace, </a:t>
            </a:r>
            <a:r>
              <a:rPr lang="en-US" sz="1600" dirty="0">
                <a:hlinkClick r:id="rId5" tooltip="Cultural competence"/>
              </a:rPr>
              <a:t>cultural awareness</a:t>
            </a:r>
            <a:r>
              <a:rPr lang="en-US" sz="1600" dirty="0"/>
              <a:t>, and strategy making."</a:t>
            </a:r>
            <a:r>
              <a:rPr lang="en-US" sz="1600" baseline="30000" dirty="0">
                <a:hlinkClick r:id="rId6"/>
              </a:rPr>
              <a:t>[43]</a:t>
            </a:r>
            <a:r>
              <a:rPr lang="en-US" sz="1600" dirty="0"/>
              <a:t> </a:t>
            </a:r>
          </a:p>
          <a:p>
            <a:pPr marL="1371600" lvl="2" indent="-457200">
              <a:buFont typeface="Arial" panose="020B0604020202020204" pitchFamily="34" charset="0"/>
              <a:buChar char="•"/>
            </a:pPr>
            <a:r>
              <a:rPr lang="en-US" sz="1600" dirty="0"/>
              <a:t>the "rigid" nature of Six Sigma with its over-reliance on methods and tools. In most cases, more attention is paid to reducing variation and searching for any significant factors and less attention is paid to developing robustness in the first place (which can altogether eliminate the need for reducing variation)</a:t>
            </a:r>
          </a:p>
          <a:p>
            <a:pPr marL="1371600" lvl="2" indent="-457200">
              <a:buFont typeface="Arial" panose="020B0604020202020204" pitchFamily="34" charset="0"/>
              <a:buChar char="•"/>
            </a:pPr>
            <a:r>
              <a:rPr lang="en-US" sz="1600" dirty="0"/>
              <a:t>I have made a DMAIC methodology available to you in PRIMMS as a separate project.</a:t>
            </a:r>
          </a:p>
          <a:p>
            <a:pPr marL="914400" lvl="1" indent="-457200">
              <a:buFont typeface="Arial" panose="020B0604020202020204" pitchFamily="34" charset="0"/>
              <a:buChar char="•"/>
            </a:pPr>
            <a:r>
              <a:rPr lang="en-US" dirty="0"/>
              <a:t>Good job on process mining with Rapidprom (heuristic net)-dataset 1b. Almost everyone spotted the quote issue, and considered the efficiency issue. Why so many contacts per lead needed? Could this be reduced? And given the hypothesis, is the manager ready to move forward and force more quotes from sales people or is more evidence needed?</a:t>
            </a:r>
          </a:p>
          <a:p>
            <a:pPr marL="914400" lvl="1" indent="-457200">
              <a:buFont typeface="Arial" panose="020B0604020202020204" pitchFamily="34" charset="0"/>
              <a:buChar char="•"/>
            </a:pPr>
            <a:r>
              <a:rPr lang="en-US" dirty="0"/>
              <a:t>Goal is to work with the business. How you convey the message will be critical for your success. I looked for accelerator answers that addressed the business implications.</a:t>
            </a:r>
          </a:p>
          <a:p>
            <a:pPr marL="914400" lvl="1" indent="-457200">
              <a:buFont typeface="Arial" panose="020B0604020202020204" pitchFamily="34" charset="0"/>
              <a:buChar char="•"/>
            </a:pPr>
            <a:r>
              <a:rPr lang="en-US" dirty="0"/>
              <a:t>Don’t be afraid to use the full training dataset 2 to determine variable importance when using logistic regression, and linear regression. Both explanatory power and predictive accuracy are important. Explanation occurs before prediction. Consider Peirce’s different reasoning types within the scientific method.</a:t>
            </a:r>
          </a:p>
          <a:p>
            <a:pPr marL="457200" indent="-45720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396834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929E932-0D3E-4052-B566-F21D20EDDBC8}"/>
              </a:ext>
            </a:extLst>
          </p:cNvPr>
          <p:cNvSpPr/>
          <p:nvPr/>
        </p:nvSpPr>
        <p:spPr>
          <a:xfrm>
            <a:off x="4622826" y="880433"/>
            <a:ext cx="2994211" cy="129350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B860F862-35A7-4C6A-8AC3-3D2E346C8A7F}"/>
              </a:ext>
            </a:extLst>
          </p:cNvPr>
          <p:cNvSpPr/>
          <p:nvPr/>
        </p:nvSpPr>
        <p:spPr>
          <a:xfrm>
            <a:off x="8189406" y="4366743"/>
            <a:ext cx="2805953" cy="128937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F3AA94CF-8D24-4A2D-BC9E-12ADB25F487A}"/>
              </a:ext>
            </a:extLst>
          </p:cNvPr>
          <p:cNvSpPr/>
          <p:nvPr/>
        </p:nvSpPr>
        <p:spPr>
          <a:xfrm>
            <a:off x="3782671" y="4415367"/>
            <a:ext cx="2920545" cy="12744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5B47EF3-347A-4B06-96E8-0A04A1433C8D}"/>
              </a:ext>
            </a:extLst>
          </p:cNvPr>
          <p:cNvSpPr txBox="1"/>
          <p:nvPr/>
        </p:nvSpPr>
        <p:spPr>
          <a:xfrm>
            <a:off x="4611492" y="1187925"/>
            <a:ext cx="2994211" cy="707886"/>
          </a:xfrm>
          <a:prstGeom prst="rect">
            <a:avLst/>
          </a:prstGeom>
          <a:noFill/>
        </p:spPr>
        <p:txBody>
          <a:bodyPr wrap="square" rtlCol="0">
            <a:spAutoFit/>
          </a:bodyPr>
          <a:lstStyle/>
          <a:p>
            <a:pPr algn="ctr"/>
            <a:r>
              <a:rPr lang="en-US" sz="2000" dirty="0">
                <a:solidFill>
                  <a:schemeClr val="bg1"/>
                </a:solidFill>
              </a:rPr>
              <a:t>Multiple </a:t>
            </a:r>
          </a:p>
          <a:p>
            <a:pPr algn="ctr"/>
            <a:r>
              <a:rPr lang="en-US" sz="2000" dirty="0">
                <a:solidFill>
                  <a:schemeClr val="bg1"/>
                </a:solidFill>
              </a:rPr>
              <a:t>Hypotheses</a:t>
            </a:r>
          </a:p>
        </p:txBody>
      </p:sp>
      <p:sp>
        <p:nvSpPr>
          <p:cNvPr id="9" name="TextBox 8">
            <a:extLst>
              <a:ext uri="{FF2B5EF4-FFF2-40B4-BE49-F238E27FC236}">
                <a16:creationId xmlns:a16="http://schemas.microsoft.com/office/drawing/2014/main" id="{1E2AEF49-5035-4762-A0A9-1DEF369A24CA}"/>
              </a:ext>
            </a:extLst>
          </p:cNvPr>
          <p:cNvSpPr txBox="1"/>
          <p:nvPr/>
        </p:nvSpPr>
        <p:spPr>
          <a:xfrm>
            <a:off x="3384309" y="3341756"/>
            <a:ext cx="1465729" cy="369332"/>
          </a:xfrm>
          <a:prstGeom prst="rect">
            <a:avLst/>
          </a:prstGeom>
          <a:noFill/>
        </p:spPr>
        <p:txBody>
          <a:bodyPr wrap="square" rtlCol="0">
            <a:spAutoFit/>
          </a:bodyPr>
          <a:lstStyle/>
          <a:p>
            <a:pPr algn="ctr"/>
            <a:r>
              <a:rPr lang="en-US" dirty="0"/>
              <a:t>A Question</a:t>
            </a:r>
          </a:p>
        </p:txBody>
      </p:sp>
      <p:sp>
        <p:nvSpPr>
          <p:cNvPr id="13" name="Arrow: Up 12">
            <a:extLst>
              <a:ext uri="{FF2B5EF4-FFF2-40B4-BE49-F238E27FC236}">
                <a16:creationId xmlns:a16="http://schemas.microsoft.com/office/drawing/2014/main" id="{C1B583A0-4BB0-4217-8814-985C3A8FB0A9}"/>
              </a:ext>
            </a:extLst>
          </p:cNvPr>
          <p:cNvSpPr/>
          <p:nvPr/>
        </p:nvSpPr>
        <p:spPr>
          <a:xfrm rot="2653421">
            <a:off x="3569980" y="1718399"/>
            <a:ext cx="946835" cy="1451763"/>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A5FCE8DC-42E5-4530-9D97-41543061EE54}"/>
              </a:ext>
            </a:extLst>
          </p:cNvPr>
          <p:cNvSpPr txBox="1"/>
          <p:nvPr/>
        </p:nvSpPr>
        <p:spPr>
          <a:xfrm rot="18780206">
            <a:off x="2518026" y="2167159"/>
            <a:ext cx="2944905" cy="584775"/>
          </a:xfrm>
          <a:prstGeom prst="rect">
            <a:avLst/>
          </a:prstGeom>
          <a:noFill/>
        </p:spPr>
        <p:txBody>
          <a:bodyPr wrap="square" rtlCol="0">
            <a:spAutoFit/>
          </a:bodyPr>
          <a:lstStyle/>
          <a:p>
            <a:pPr algn="ctr"/>
            <a:r>
              <a:rPr lang="en-US" sz="1600" dirty="0"/>
              <a:t>Explanatory</a:t>
            </a:r>
          </a:p>
          <a:p>
            <a:pPr algn="ctr"/>
            <a:r>
              <a:rPr lang="en-US" sz="1600" dirty="0"/>
              <a:t>Hypotheses</a:t>
            </a:r>
          </a:p>
        </p:txBody>
      </p:sp>
      <p:sp>
        <p:nvSpPr>
          <p:cNvPr id="15" name="TextBox 14">
            <a:extLst>
              <a:ext uri="{FF2B5EF4-FFF2-40B4-BE49-F238E27FC236}">
                <a16:creationId xmlns:a16="http://schemas.microsoft.com/office/drawing/2014/main" id="{BC16FF3A-37F3-466D-9898-777C98DC5698}"/>
              </a:ext>
            </a:extLst>
          </p:cNvPr>
          <p:cNvSpPr txBox="1"/>
          <p:nvPr/>
        </p:nvSpPr>
        <p:spPr>
          <a:xfrm>
            <a:off x="2214369" y="1468332"/>
            <a:ext cx="2254625" cy="646331"/>
          </a:xfrm>
          <a:prstGeom prst="rect">
            <a:avLst/>
          </a:prstGeom>
          <a:noFill/>
        </p:spPr>
        <p:txBody>
          <a:bodyPr wrap="square" rtlCol="0">
            <a:spAutoFit/>
          </a:bodyPr>
          <a:lstStyle/>
          <a:p>
            <a:pPr algn="ctr"/>
            <a:r>
              <a:rPr lang="en-US" i="1" dirty="0">
                <a:solidFill>
                  <a:srgbClr val="0070C0"/>
                </a:solidFill>
              </a:rPr>
              <a:t>Abductive </a:t>
            </a:r>
          </a:p>
          <a:p>
            <a:pPr algn="ctr"/>
            <a:r>
              <a:rPr lang="en-US" i="1" dirty="0">
                <a:solidFill>
                  <a:srgbClr val="0070C0"/>
                </a:solidFill>
              </a:rPr>
              <a:t>Reasoning</a:t>
            </a:r>
          </a:p>
        </p:txBody>
      </p:sp>
      <p:sp>
        <p:nvSpPr>
          <p:cNvPr id="16" name="Arrow: Up 15">
            <a:extLst>
              <a:ext uri="{FF2B5EF4-FFF2-40B4-BE49-F238E27FC236}">
                <a16:creationId xmlns:a16="http://schemas.microsoft.com/office/drawing/2014/main" id="{6355CB5A-CBCA-4546-9213-E6D131A57FB0}"/>
              </a:ext>
            </a:extLst>
          </p:cNvPr>
          <p:cNvSpPr/>
          <p:nvPr/>
        </p:nvSpPr>
        <p:spPr>
          <a:xfrm rot="8538636">
            <a:off x="7582020" y="2162063"/>
            <a:ext cx="946835" cy="2127610"/>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0DAE0771-B9F5-4346-843D-52066EFB73B2}"/>
              </a:ext>
            </a:extLst>
          </p:cNvPr>
          <p:cNvSpPr txBox="1"/>
          <p:nvPr/>
        </p:nvSpPr>
        <p:spPr>
          <a:xfrm>
            <a:off x="5900778" y="2848586"/>
            <a:ext cx="2254625" cy="646331"/>
          </a:xfrm>
          <a:prstGeom prst="rect">
            <a:avLst/>
          </a:prstGeom>
          <a:noFill/>
        </p:spPr>
        <p:txBody>
          <a:bodyPr wrap="square" rtlCol="0">
            <a:spAutoFit/>
          </a:bodyPr>
          <a:lstStyle/>
          <a:p>
            <a:pPr algn="ctr"/>
            <a:r>
              <a:rPr lang="en-US" i="1" dirty="0">
                <a:solidFill>
                  <a:srgbClr val="0070C0"/>
                </a:solidFill>
              </a:rPr>
              <a:t>Deductive </a:t>
            </a:r>
          </a:p>
          <a:p>
            <a:pPr algn="ctr"/>
            <a:r>
              <a:rPr lang="en-US" i="1" dirty="0">
                <a:solidFill>
                  <a:srgbClr val="0070C0"/>
                </a:solidFill>
              </a:rPr>
              <a:t>Reasoning</a:t>
            </a:r>
          </a:p>
        </p:txBody>
      </p:sp>
      <p:sp>
        <p:nvSpPr>
          <p:cNvPr id="18" name="TextBox 17">
            <a:extLst>
              <a:ext uri="{FF2B5EF4-FFF2-40B4-BE49-F238E27FC236}">
                <a16:creationId xmlns:a16="http://schemas.microsoft.com/office/drawing/2014/main" id="{E6E7264E-8336-492B-99EB-65222B3D1C91}"/>
              </a:ext>
            </a:extLst>
          </p:cNvPr>
          <p:cNvSpPr txBox="1"/>
          <p:nvPr/>
        </p:nvSpPr>
        <p:spPr>
          <a:xfrm>
            <a:off x="572646" y="-2573"/>
            <a:ext cx="11411712" cy="954107"/>
          </a:xfrm>
          <a:prstGeom prst="rect">
            <a:avLst/>
          </a:prstGeom>
          <a:noFill/>
        </p:spPr>
        <p:txBody>
          <a:bodyPr wrap="square" rtlCol="0">
            <a:spAutoFit/>
          </a:bodyPr>
          <a:lstStyle/>
          <a:p>
            <a:pPr algn="ctr"/>
            <a:r>
              <a:rPr lang="en-US" sz="2800" dirty="0"/>
              <a:t>Peirce’s Trichotomy of the Scientific Method </a:t>
            </a:r>
          </a:p>
          <a:p>
            <a:pPr algn="ctr"/>
            <a:r>
              <a:rPr lang="en-US" sz="2800" dirty="0"/>
              <a:t>As Self-Correcting Cycles Leading to the “Truth” </a:t>
            </a:r>
          </a:p>
        </p:txBody>
      </p:sp>
      <p:sp>
        <p:nvSpPr>
          <p:cNvPr id="19" name="TextBox 18">
            <a:extLst>
              <a:ext uri="{FF2B5EF4-FFF2-40B4-BE49-F238E27FC236}">
                <a16:creationId xmlns:a16="http://schemas.microsoft.com/office/drawing/2014/main" id="{4944BAFE-92FC-4620-BE07-104E7E34BD6F}"/>
              </a:ext>
            </a:extLst>
          </p:cNvPr>
          <p:cNvSpPr txBox="1"/>
          <p:nvPr/>
        </p:nvSpPr>
        <p:spPr>
          <a:xfrm rot="3175636">
            <a:off x="6470333" y="2771893"/>
            <a:ext cx="2944905" cy="584775"/>
          </a:xfrm>
          <a:prstGeom prst="rect">
            <a:avLst/>
          </a:prstGeom>
          <a:noFill/>
        </p:spPr>
        <p:txBody>
          <a:bodyPr wrap="square" rtlCol="0">
            <a:spAutoFit/>
          </a:bodyPr>
          <a:lstStyle/>
          <a:p>
            <a:pPr algn="ctr"/>
            <a:r>
              <a:rPr lang="en-US" sz="1600" dirty="0"/>
              <a:t>What Must </a:t>
            </a:r>
          </a:p>
          <a:p>
            <a:pPr algn="ctr"/>
            <a:r>
              <a:rPr lang="en-US" sz="1600" dirty="0"/>
              <a:t>Happen If True?</a:t>
            </a:r>
          </a:p>
        </p:txBody>
      </p:sp>
      <p:sp>
        <p:nvSpPr>
          <p:cNvPr id="20" name="TextBox 19">
            <a:extLst>
              <a:ext uri="{FF2B5EF4-FFF2-40B4-BE49-F238E27FC236}">
                <a16:creationId xmlns:a16="http://schemas.microsoft.com/office/drawing/2014/main" id="{6C85D4FE-48C3-4588-84B3-62A5808BC84A}"/>
              </a:ext>
            </a:extLst>
          </p:cNvPr>
          <p:cNvSpPr txBox="1"/>
          <p:nvPr/>
        </p:nvSpPr>
        <p:spPr>
          <a:xfrm>
            <a:off x="8912510" y="1903179"/>
            <a:ext cx="3279490" cy="2585323"/>
          </a:xfrm>
          <a:prstGeom prst="rect">
            <a:avLst/>
          </a:prstGeom>
          <a:noFill/>
        </p:spPr>
        <p:txBody>
          <a:bodyPr wrap="square" rtlCol="0">
            <a:spAutoFit/>
          </a:bodyPr>
          <a:lstStyle/>
          <a:p>
            <a:r>
              <a:rPr lang="en-US" dirty="0"/>
              <a:t>What are Testable Conclusions About Other Phenomenon That Must Be Reached For Each Hypothesis if True?</a:t>
            </a:r>
          </a:p>
          <a:p>
            <a:endParaRPr lang="en-US" dirty="0"/>
          </a:p>
          <a:p>
            <a:r>
              <a:rPr lang="en-US" dirty="0"/>
              <a:t>Controlled Experiments Based Upon Samples From a Population </a:t>
            </a:r>
            <a:r>
              <a:rPr lang="en-US" dirty="0">
                <a:solidFill>
                  <a:srgbClr val="FF0000"/>
                </a:solidFill>
              </a:rPr>
              <a:t>(t-tests, F-tests from regression)</a:t>
            </a:r>
          </a:p>
          <a:p>
            <a:endParaRPr lang="en-US" dirty="0"/>
          </a:p>
        </p:txBody>
      </p:sp>
      <p:sp>
        <p:nvSpPr>
          <p:cNvPr id="22" name="TextBox 21">
            <a:extLst>
              <a:ext uri="{FF2B5EF4-FFF2-40B4-BE49-F238E27FC236}">
                <a16:creationId xmlns:a16="http://schemas.microsoft.com/office/drawing/2014/main" id="{11F88B77-AC17-4BCB-9F4D-796D9C785E79}"/>
              </a:ext>
            </a:extLst>
          </p:cNvPr>
          <p:cNvSpPr txBox="1"/>
          <p:nvPr/>
        </p:nvSpPr>
        <p:spPr>
          <a:xfrm>
            <a:off x="7800648" y="4555858"/>
            <a:ext cx="3636802" cy="954107"/>
          </a:xfrm>
          <a:prstGeom prst="rect">
            <a:avLst/>
          </a:prstGeom>
          <a:noFill/>
        </p:spPr>
        <p:txBody>
          <a:bodyPr wrap="square" rtlCol="0">
            <a:spAutoFit/>
          </a:bodyPr>
          <a:lstStyle/>
          <a:p>
            <a:pPr algn="ctr"/>
            <a:r>
              <a:rPr lang="en-US" sz="2000" dirty="0">
                <a:solidFill>
                  <a:schemeClr val="bg1"/>
                </a:solidFill>
              </a:rPr>
              <a:t>Elimination </a:t>
            </a:r>
          </a:p>
          <a:p>
            <a:pPr algn="ctr"/>
            <a:r>
              <a:rPr lang="en-US" sz="2000" dirty="0">
                <a:solidFill>
                  <a:schemeClr val="bg1"/>
                </a:solidFill>
              </a:rPr>
              <a:t>of False Hypotheses</a:t>
            </a:r>
          </a:p>
          <a:p>
            <a:pPr algn="ctr"/>
            <a:r>
              <a:rPr lang="en-US" sz="1600" i="1" dirty="0">
                <a:solidFill>
                  <a:schemeClr val="bg1"/>
                </a:solidFill>
              </a:rPr>
              <a:t>(retroduction)</a:t>
            </a:r>
          </a:p>
        </p:txBody>
      </p:sp>
      <p:sp>
        <p:nvSpPr>
          <p:cNvPr id="67" name="TextBox 66">
            <a:extLst>
              <a:ext uri="{FF2B5EF4-FFF2-40B4-BE49-F238E27FC236}">
                <a16:creationId xmlns:a16="http://schemas.microsoft.com/office/drawing/2014/main" id="{580721A0-E439-4CA7-B123-2C54EA86B979}"/>
              </a:ext>
            </a:extLst>
          </p:cNvPr>
          <p:cNvSpPr txBox="1"/>
          <p:nvPr/>
        </p:nvSpPr>
        <p:spPr>
          <a:xfrm>
            <a:off x="4074305" y="4662067"/>
            <a:ext cx="2366881" cy="646331"/>
          </a:xfrm>
          <a:prstGeom prst="rect">
            <a:avLst/>
          </a:prstGeom>
          <a:noFill/>
        </p:spPr>
        <p:txBody>
          <a:bodyPr wrap="square" rtlCol="0">
            <a:spAutoFit/>
          </a:bodyPr>
          <a:lstStyle/>
          <a:p>
            <a:pPr algn="ctr"/>
            <a:r>
              <a:rPr lang="en-US" dirty="0">
                <a:solidFill>
                  <a:schemeClr val="bg1"/>
                </a:solidFill>
              </a:rPr>
              <a:t>Sufficient  Accuracy Reached to Take Action</a:t>
            </a:r>
          </a:p>
        </p:txBody>
      </p:sp>
      <p:sp>
        <p:nvSpPr>
          <p:cNvPr id="72" name="TextBox 71">
            <a:extLst>
              <a:ext uri="{FF2B5EF4-FFF2-40B4-BE49-F238E27FC236}">
                <a16:creationId xmlns:a16="http://schemas.microsoft.com/office/drawing/2014/main" id="{B935D535-582C-49B6-8FE4-5C33613CE95F}"/>
              </a:ext>
            </a:extLst>
          </p:cNvPr>
          <p:cNvSpPr txBox="1"/>
          <p:nvPr/>
        </p:nvSpPr>
        <p:spPr>
          <a:xfrm>
            <a:off x="5362412" y="5697186"/>
            <a:ext cx="2254625" cy="646331"/>
          </a:xfrm>
          <a:prstGeom prst="rect">
            <a:avLst/>
          </a:prstGeom>
          <a:noFill/>
        </p:spPr>
        <p:txBody>
          <a:bodyPr wrap="square" rtlCol="0">
            <a:spAutoFit/>
          </a:bodyPr>
          <a:lstStyle/>
          <a:p>
            <a:pPr algn="ctr"/>
            <a:r>
              <a:rPr lang="en-US" i="1" dirty="0">
                <a:solidFill>
                  <a:srgbClr val="0070C0"/>
                </a:solidFill>
              </a:rPr>
              <a:t>Inductive </a:t>
            </a:r>
          </a:p>
          <a:p>
            <a:pPr algn="ctr"/>
            <a:r>
              <a:rPr lang="en-US" i="1" dirty="0">
                <a:solidFill>
                  <a:srgbClr val="0070C0"/>
                </a:solidFill>
              </a:rPr>
              <a:t>Reasoning</a:t>
            </a:r>
          </a:p>
        </p:txBody>
      </p:sp>
      <p:sp>
        <p:nvSpPr>
          <p:cNvPr id="73" name="TextBox 72">
            <a:extLst>
              <a:ext uri="{FF2B5EF4-FFF2-40B4-BE49-F238E27FC236}">
                <a16:creationId xmlns:a16="http://schemas.microsoft.com/office/drawing/2014/main" id="{4FC1A416-B474-4DD7-9D9A-6C18824F9C55}"/>
              </a:ext>
            </a:extLst>
          </p:cNvPr>
          <p:cNvSpPr txBox="1"/>
          <p:nvPr/>
        </p:nvSpPr>
        <p:spPr>
          <a:xfrm>
            <a:off x="3087220" y="6100988"/>
            <a:ext cx="2191948" cy="584775"/>
          </a:xfrm>
          <a:prstGeom prst="rect">
            <a:avLst/>
          </a:prstGeom>
          <a:noFill/>
        </p:spPr>
        <p:txBody>
          <a:bodyPr wrap="square" rtlCol="0">
            <a:spAutoFit/>
          </a:bodyPr>
          <a:lstStyle/>
          <a:p>
            <a:r>
              <a:rPr lang="en-US" sz="1600" i="1" dirty="0"/>
              <a:t>Economics Plays a Role in Sufficiency Decision.</a:t>
            </a:r>
          </a:p>
        </p:txBody>
      </p:sp>
      <p:cxnSp>
        <p:nvCxnSpPr>
          <p:cNvPr id="75" name="Straight Arrow Connector 74">
            <a:extLst>
              <a:ext uri="{FF2B5EF4-FFF2-40B4-BE49-F238E27FC236}">
                <a16:creationId xmlns:a16="http://schemas.microsoft.com/office/drawing/2014/main" id="{07BD4346-2116-4FFA-8C15-B821C4EF0399}"/>
              </a:ext>
            </a:extLst>
          </p:cNvPr>
          <p:cNvCxnSpPr>
            <a:cxnSpLocks/>
          </p:cNvCxnSpPr>
          <p:nvPr/>
        </p:nvCxnSpPr>
        <p:spPr>
          <a:xfrm flipV="1">
            <a:off x="3720866" y="5815383"/>
            <a:ext cx="304168" cy="285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D3DB10C-6874-429A-9EB5-D0BDA6BFD7B0}"/>
              </a:ext>
            </a:extLst>
          </p:cNvPr>
          <p:cNvSpPr txBox="1"/>
          <p:nvPr/>
        </p:nvSpPr>
        <p:spPr>
          <a:xfrm>
            <a:off x="3330853" y="3062153"/>
            <a:ext cx="2147270" cy="369332"/>
          </a:xfrm>
          <a:prstGeom prst="rect">
            <a:avLst/>
          </a:prstGeom>
          <a:noFill/>
        </p:spPr>
        <p:txBody>
          <a:bodyPr wrap="square" rtlCol="0">
            <a:spAutoFit/>
          </a:bodyPr>
          <a:lstStyle/>
          <a:p>
            <a:r>
              <a:rPr lang="en-US" b="1" dirty="0">
                <a:solidFill>
                  <a:srgbClr val="00B050"/>
                </a:solidFill>
              </a:rPr>
              <a:t>Begin Research</a:t>
            </a:r>
          </a:p>
        </p:txBody>
      </p:sp>
      <p:sp>
        <p:nvSpPr>
          <p:cNvPr id="48" name="Arrow: Up 47">
            <a:extLst>
              <a:ext uri="{FF2B5EF4-FFF2-40B4-BE49-F238E27FC236}">
                <a16:creationId xmlns:a16="http://schemas.microsoft.com/office/drawing/2014/main" id="{54CBEA6A-8242-4CE4-9ADF-607096B641F8}"/>
              </a:ext>
            </a:extLst>
          </p:cNvPr>
          <p:cNvSpPr/>
          <p:nvPr/>
        </p:nvSpPr>
        <p:spPr>
          <a:xfrm rot="16200000">
            <a:off x="6950543" y="4326705"/>
            <a:ext cx="946835" cy="1451763"/>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69BDDB9F-BC7F-4458-BF0F-38FAB07B335F}"/>
              </a:ext>
            </a:extLst>
          </p:cNvPr>
          <p:cNvSpPr txBox="1"/>
          <p:nvPr/>
        </p:nvSpPr>
        <p:spPr>
          <a:xfrm>
            <a:off x="6128978" y="4757904"/>
            <a:ext cx="2805953" cy="584775"/>
          </a:xfrm>
          <a:prstGeom prst="rect">
            <a:avLst/>
          </a:prstGeom>
          <a:noFill/>
        </p:spPr>
        <p:txBody>
          <a:bodyPr wrap="square" rtlCol="0">
            <a:spAutoFit/>
          </a:bodyPr>
          <a:lstStyle/>
          <a:p>
            <a:pPr algn="ctr"/>
            <a:r>
              <a:rPr lang="en-US" sz="1600" dirty="0"/>
              <a:t>Test Predictive </a:t>
            </a:r>
          </a:p>
          <a:p>
            <a:pPr algn="ctr"/>
            <a:r>
              <a:rPr lang="en-US" sz="1600" dirty="0"/>
              <a:t>Models</a:t>
            </a:r>
          </a:p>
        </p:txBody>
      </p:sp>
      <p:sp>
        <p:nvSpPr>
          <p:cNvPr id="49" name="TextBox 48">
            <a:extLst>
              <a:ext uri="{FF2B5EF4-FFF2-40B4-BE49-F238E27FC236}">
                <a16:creationId xmlns:a16="http://schemas.microsoft.com/office/drawing/2014/main" id="{E9128566-635D-4E22-8CA8-46353A0E4882}"/>
              </a:ext>
            </a:extLst>
          </p:cNvPr>
          <p:cNvSpPr txBox="1"/>
          <p:nvPr/>
        </p:nvSpPr>
        <p:spPr>
          <a:xfrm>
            <a:off x="6923736" y="5649659"/>
            <a:ext cx="1465729" cy="646331"/>
          </a:xfrm>
          <a:prstGeom prst="rect">
            <a:avLst/>
          </a:prstGeom>
          <a:noFill/>
        </p:spPr>
        <p:txBody>
          <a:bodyPr wrap="square" rtlCol="0">
            <a:spAutoFit/>
          </a:bodyPr>
          <a:lstStyle/>
          <a:p>
            <a:pPr algn="ctr"/>
            <a:r>
              <a:rPr lang="en-US" dirty="0"/>
              <a:t>Assess Accuracy</a:t>
            </a:r>
          </a:p>
        </p:txBody>
      </p:sp>
      <p:sp>
        <p:nvSpPr>
          <p:cNvPr id="50" name="Rectangle: Rounded Corners 49">
            <a:extLst>
              <a:ext uri="{FF2B5EF4-FFF2-40B4-BE49-F238E27FC236}">
                <a16:creationId xmlns:a16="http://schemas.microsoft.com/office/drawing/2014/main" id="{B07A1404-276E-463E-AF32-6CC39A8B190A}"/>
              </a:ext>
            </a:extLst>
          </p:cNvPr>
          <p:cNvSpPr/>
          <p:nvPr/>
        </p:nvSpPr>
        <p:spPr>
          <a:xfrm>
            <a:off x="316212" y="3225868"/>
            <a:ext cx="2920545" cy="12744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Bent-Up 11">
            <a:extLst>
              <a:ext uri="{FF2B5EF4-FFF2-40B4-BE49-F238E27FC236}">
                <a16:creationId xmlns:a16="http://schemas.microsoft.com/office/drawing/2014/main" id="{7A153FEA-8ED1-47CB-B8C8-351935CC139B}"/>
              </a:ext>
            </a:extLst>
          </p:cNvPr>
          <p:cNvSpPr/>
          <p:nvPr/>
        </p:nvSpPr>
        <p:spPr>
          <a:xfrm flipH="1">
            <a:off x="1570939" y="4542549"/>
            <a:ext cx="2191949" cy="983455"/>
          </a:xfrm>
          <a:prstGeom prst="ben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7AE223AE-7625-4688-A0C8-978DAA6794A8}"/>
              </a:ext>
            </a:extLst>
          </p:cNvPr>
          <p:cNvSpPr txBox="1"/>
          <p:nvPr/>
        </p:nvSpPr>
        <p:spPr>
          <a:xfrm>
            <a:off x="1724809" y="5205002"/>
            <a:ext cx="1939217" cy="369332"/>
          </a:xfrm>
          <a:prstGeom prst="rect">
            <a:avLst/>
          </a:prstGeom>
          <a:noFill/>
        </p:spPr>
        <p:txBody>
          <a:bodyPr wrap="square" rtlCol="0">
            <a:spAutoFit/>
          </a:bodyPr>
          <a:lstStyle/>
          <a:p>
            <a:pPr algn="ctr"/>
            <a:r>
              <a:rPr lang="en-US" dirty="0"/>
              <a:t>Execute Actions</a:t>
            </a:r>
          </a:p>
        </p:txBody>
      </p:sp>
      <p:sp>
        <p:nvSpPr>
          <p:cNvPr id="51" name="TextBox 50">
            <a:extLst>
              <a:ext uri="{FF2B5EF4-FFF2-40B4-BE49-F238E27FC236}">
                <a16:creationId xmlns:a16="http://schemas.microsoft.com/office/drawing/2014/main" id="{CE51CCC8-4C1B-4348-AA58-747E9030A4EC}"/>
              </a:ext>
            </a:extLst>
          </p:cNvPr>
          <p:cNvSpPr txBox="1"/>
          <p:nvPr/>
        </p:nvSpPr>
        <p:spPr>
          <a:xfrm>
            <a:off x="541368" y="3410244"/>
            <a:ext cx="2366881" cy="923330"/>
          </a:xfrm>
          <a:prstGeom prst="rect">
            <a:avLst/>
          </a:prstGeom>
          <a:noFill/>
        </p:spPr>
        <p:txBody>
          <a:bodyPr wrap="square" rtlCol="0">
            <a:spAutoFit/>
          </a:bodyPr>
          <a:lstStyle/>
          <a:p>
            <a:pPr algn="ctr"/>
            <a:r>
              <a:rPr lang="en-US" dirty="0">
                <a:solidFill>
                  <a:schemeClr val="bg1"/>
                </a:solidFill>
              </a:rPr>
              <a:t>Assess Results of Application and Adjust Hypotheses</a:t>
            </a:r>
          </a:p>
        </p:txBody>
      </p:sp>
      <p:grpSp>
        <p:nvGrpSpPr>
          <p:cNvPr id="26" name="Group 25">
            <a:extLst>
              <a:ext uri="{FF2B5EF4-FFF2-40B4-BE49-F238E27FC236}">
                <a16:creationId xmlns:a16="http://schemas.microsoft.com/office/drawing/2014/main" id="{E0D3247A-9C82-456B-BD4E-3DB8ED268BD0}"/>
              </a:ext>
            </a:extLst>
          </p:cNvPr>
          <p:cNvGrpSpPr/>
          <p:nvPr/>
        </p:nvGrpSpPr>
        <p:grpSpPr>
          <a:xfrm>
            <a:off x="308683" y="1858804"/>
            <a:ext cx="3301378" cy="1200329"/>
            <a:chOff x="172230" y="2033927"/>
            <a:chExt cx="3301378" cy="1200329"/>
          </a:xfrm>
        </p:grpSpPr>
        <p:sp>
          <p:nvSpPr>
            <p:cNvPr id="24" name="Arrow: Bent 23">
              <a:extLst>
                <a:ext uri="{FF2B5EF4-FFF2-40B4-BE49-F238E27FC236}">
                  <a16:creationId xmlns:a16="http://schemas.microsoft.com/office/drawing/2014/main" id="{AA32D6B8-9C53-4C24-94A8-DB75A7FBC909}"/>
                </a:ext>
              </a:extLst>
            </p:cNvPr>
            <p:cNvSpPr/>
            <p:nvPr/>
          </p:nvSpPr>
          <p:spPr>
            <a:xfrm>
              <a:off x="1618903" y="2340815"/>
              <a:ext cx="761742" cy="886705"/>
            </a:xfrm>
            <a:prstGeom prst="ben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TextBox 51">
              <a:extLst>
                <a:ext uri="{FF2B5EF4-FFF2-40B4-BE49-F238E27FC236}">
                  <a16:creationId xmlns:a16="http://schemas.microsoft.com/office/drawing/2014/main" id="{0D308085-6B94-498F-B8C4-105F80A3D24F}"/>
                </a:ext>
              </a:extLst>
            </p:cNvPr>
            <p:cNvSpPr txBox="1"/>
            <p:nvPr/>
          </p:nvSpPr>
          <p:spPr>
            <a:xfrm>
              <a:off x="172230" y="2033927"/>
              <a:ext cx="1465729" cy="1200329"/>
            </a:xfrm>
            <a:prstGeom prst="rect">
              <a:avLst/>
            </a:prstGeom>
            <a:noFill/>
          </p:spPr>
          <p:txBody>
            <a:bodyPr wrap="square" rtlCol="0">
              <a:spAutoFit/>
            </a:bodyPr>
            <a:lstStyle/>
            <a:p>
              <a:pPr algn="ctr"/>
              <a:r>
                <a:rPr lang="en-US" dirty="0">
                  <a:solidFill>
                    <a:srgbClr val="FF0000"/>
                  </a:solidFill>
                </a:rPr>
                <a:t>Begin Next Cycle with Convergence on “Truth”</a:t>
              </a:r>
            </a:p>
          </p:txBody>
        </p:sp>
        <p:sp>
          <p:nvSpPr>
            <p:cNvPr id="25" name="Arrow: Right 24">
              <a:extLst>
                <a:ext uri="{FF2B5EF4-FFF2-40B4-BE49-F238E27FC236}">
                  <a16:creationId xmlns:a16="http://schemas.microsoft.com/office/drawing/2014/main" id="{AD56446E-6931-42EC-B524-CA9B31F1A003}"/>
                </a:ext>
              </a:extLst>
            </p:cNvPr>
            <p:cNvSpPr/>
            <p:nvPr/>
          </p:nvSpPr>
          <p:spPr>
            <a:xfrm>
              <a:off x="2476349" y="2313069"/>
              <a:ext cx="868065" cy="474147"/>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3" name="TextBox 52">
              <a:extLst>
                <a:ext uri="{FF2B5EF4-FFF2-40B4-BE49-F238E27FC236}">
                  <a16:creationId xmlns:a16="http://schemas.microsoft.com/office/drawing/2014/main" id="{1C900320-A2EE-4DBB-8110-DFEDDF8DFAA6}"/>
                </a:ext>
              </a:extLst>
            </p:cNvPr>
            <p:cNvSpPr txBox="1"/>
            <p:nvPr/>
          </p:nvSpPr>
          <p:spPr>
            <a:xfrm>
              <a:off x="2342889" y="2386676"/>
              <a:ext cx="1130719" cy="307777"/>
            </a:xfrm>
            <a:prstGeom prst="rect">
              <a:avLst/>
            </a:prstGeom>
            <a:noFill/>
          </p:spPr>
          <p:txBody>
            <a:bodyPr wrap="square" rtlCol="0">
              <a:spAutoFit/>
            </a:bodyPr>
            <a:lstStyle/>
            <a:p>
              <a:pPr algn="ctr"/>
              <a:r>
                <a:rPr lang="en-US" sz="1400" dirty="0"/>
                <a:t>Experience</a:t>
              </a:r>
            </a:p>
          </p:txBody>
        </p:sp>
      </p:grpSp>
      <p:sp>
        <p:nvSpPr>
          <p:cNvPr id="33" name="TextBox 32">
            <a:extLst>
              <a:ext uri="{FF2B5EF4-FFF2-40B4-BE49-F238E27FC236}">
                <a16:creationId xmlns:a16="http://schemas.microsoft.com/office/drawing/2014/main" id="{42D0D50D-B000-4206-A0B5-DA029F1ECAEA}"/>
              </a:ext>
            </a:extLst>
          </p:cNvPr>
          <p:cNvSpPr txBox="1"/>
          <p:nvPr/>
        </p:nvSpPr>
        <p:spPr>
          <a:xfrm>
            <a:off x="502469" y="5815383"/>
            <a:ext cx="2191948" cy="584775"/>
          </a:xfrm>
          <a:prstGeom prst="rect">
            <a:avLst/>
          </a:prstGeom>
          <a:noFill/>
        </p:spPr>
        <p:txBody>
          <a:bodyPr wrap="square" rtlCol="0">
            <a:spAutoFit/>
          </a:bodyPr>
          <a:lstStyle/>
          <a:p>
            <a:r>
              <a:rPr lang="en-US" sz="1600" i="1" dirty="0"/>
              <a:t>reflects imaginative interpretation of results.</a:t>
            </a:r>
          </a:p>
        </p:txBody>
      </p:sp>
      <p:cxnSp>
        <p:nvCxnSpPr>
          <p:cNvPr id="34" name="Straight Arrow Connector 33">
            <a:extLst>
              <a:ext uri="{FF2B5EF4-FFF2-40B4-BE49-F238E27FC236}">
                <a16:creationId xmlns:a16="http://schemas.microsoft.com/office/drawing/2014/main" id="{D53BBA08-67DC-4E72-9339-07B5DC1893DD}"/>
              </a:ext>
            </a:extLst>
          </p:cNvPr>
          <p:cNvCxnSpPr>
            <a:cxnSpLocks/>
          </p:cNvCxnSpPr>
          <p:nvPr/>
        </p:nvCxnSpPr>
        <p:spPr>
          <a:xfrm flipV="1">
            <a:off x="1073065" y="5431531"/>
            <a:ext cx="304168" cy="285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9F314E-983E-4E24-A87D-852D80E00809}"/>
              </a:ext>
            </a:extLst>
          </p:cNvPr>
          <p:cNvSpPr txBox="1"/>
          <p:nvPr/>
        </p:nvSpPr>
        <p:spPr>
          <a:xfrm>
            <a:off x="7667897" y="943504"/>
            <a:ext cx="3127286" cy="923330"/>
          </a:xfrm>
          <a:prstGeom prst="rect">
            <a:avLst/>
          </a:prstGeom>
          <a:noFill/>
        </p:spPr>
        <p:txBody>
          <a:bodyPr wrap="square" rtlCol="0">
            <a:spAutoFit/>
          </a:bodyPr>
          <a:lstStyle/>
          <a:p>
            <a:r>
              <a:rPr lang="en-US" dirty="0">
                <a:solidFill>
                  <a:srgbClr val="FF0000"/>
                </a:solidFill>
              </a:rPr>
              <a:t>Consider The Five Whys.</a:t>
            </a:r>
          </a:p>
          <a:p>
            <a:r>
              <a:rPr lang="en-US" dirty="0">
                <a:solidFill>
                  <a:srgbClr val="FF0000"/>
                </a:solidFill>
              </a:rPr>
              <a:t>In this case we worry about omitted variable bias.</a:t>
            </a:r>
          </a:p>
        </p:txBody>
      </p:sp>
    </p:spTree>
    <p:extLst>
      <p:ext uri="{BB962C8B-B14F-4D97-AF65-F5344CB8AC3E}">
        <p14:creationId xmlns:p14="http://schemas.microsoft.com/office/powerpoint/2010/main" val="362203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283B4A-CE1F-49A3-B58B-47D02DE43A5F}"/>
              </a:ext>
            </a:extLst>
          </p:cNvPr>
          <p:cNvSpPr txBox="1"/>
          <p:nvPr/>
        </p:nvSpPr>
        <p:spPr>
          <a:xfrm>
            <a:off x="152400" y="2298700"/>
            <a:ext cx="1181100" cy="646331"/>
          </a:xfrm>
          <a:prstGeom prst="rect">
            <a:avLst/>
          </a:prstGeom>
          <a:noFill/>
        </p:spPr>
        <p:txBody>
          <a:bodyPr wrap="square" rtlCol="0">
            <a:spAutoFit/>
          </a:bodyPr>
          <a:lstStyle/>
          <a:p>
            <a:r>
              <a:rPr lang="en-US" dirty="0"/>
              <a:t>Dataset 1b</a:t>
            </a:r>
          </a:p>
        </p:txBody>
      </p:sp>
      <p:sp>
        <p:nvSpPr>
          <p:cNvPr id="4" name="TextBox 3">
            <a:extLst>
              <a:ext uri="{FF2B5EF4-FFF2-40B4-BE49-F238E27FC236}">
                <a16:creationId xmlns:a16="http://schemas.microsoft.com/office/drawing/2014/main" id="{0139AFE1-93D0-4688-916D-EA642EC38DD5}"/>
              </a:ext>
            </a:extLst>
          </p:cNvPr>
          <p:cNvSpPr txBox="1"/>
          <p:nvPr/>
        </p:nvSpPr>
        <p:spPr>
          <a:xfrm>
            <a:off x="98287" y="4985595"/>
            <a:ext cx="1181100" cy="369332"/>
          </a:xfrm>
          <a:prstGeom prst="rect">
            <a:avLst/>
          </a:prstGeom>
          <a:noFill/>
        </p:spPr>
        <p:txBody>
          <a:bodyPr wrap="square" rtlCol="0">
            <a:spAutoFit/>
          </a:bodyPr>
          <a:lstStyle/>
          <a:p>
            <a:r>
              <a:rPr lang="en-US" dirty="0"/>
              <a:t>Dataset 2</a:t>
            </a:r>
          </a:p>
        </p:txBody>
      </p:sp>
      <p:cxnSp>
        <p:nvCxnSpPr>
          <p:cNvPr id="7" name="Straight Arrow Connector 6">
            <a:extLst>
              <a:ext uri="{FF2B5EF4-FFF2-40B4-BE49-F238E27FC236}">
                <a16:creationId xmlns:a16="http://schemas.microsoft.com/office/drawing/2014/main" id="{50726297-245A-4C41-AC77-7749683B1019}"/>
              </a:ext>
            </a:extLst>
          </p:cNvPr>
          <p:cNvCxnSpPr>
            <a:cxnSpLocks/>
          </p:cNvCxnSpPr>
          <p:nvPr/>
        </p:nvCxnSpPr>
        <p:spPr>
          <a:xfrm flipV="1">
            <a:off x="614796" y="2782434"/>
            <a:ext cx="954697" cy="10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127B66D-7541-45DD-822C-27126BE33E19}"/>
              </a:ext>
            </a:extLst>
          </p:cNvPr>
          <p:cNvCxnSpPr>
            <a:cxnSpLocks/>
          </p:cNvCxnSpPr>
          <p:nvPr/>
        </p:nvCxnSpPr>
        <p:spPr>
          <a:xfrm flipV="1">
            <a:off x="1143949" y="5145149"/>
            <a:ext cx="538745" cy="25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86C655B-A17D-4A91-BA3C-8CB343B71526}"/>
              </a:ext>
            </a:extLst>
          </p:cNvPr>
          <p:cNvPicPr>
            <a:picLocks noChangeAspect="1"/>
          </p:cNvPicPr>
          <p:nvPr/>
        </p:nvPicPr>
        <p:blipFill>
          <a:blip r:embed="rId2"/>
          <a:stretch>
            <a:fillRect/>
          </a:stretch>
        </p:blipFill>
        <p:spPr>
          <a:xfrm>
            <a:off x="1795896" y="412598"/>
            <a:ext cx="10491152" cy="5786888"/>
          </a:xfrm>
          <a:prstGeom prst="rect">
            <a:avLst/>
          </a:prstGeom>
        </p:spPr>
      </p:pic>
      <p:sp>
        <p:nvSpPr>
          <p:cNvPr id="10" name="TextBox 9">
            <a:extLst>
              <a:ext uri="{FF2B5EF4-FFF2-40B4-BE49-F238E27FC236}">
                <a16:creationId xmlns:a16="http://schemas.microsoft.com/office/drawing/2014/main" id="{8BE5DC3C-1A89-4733-97F3-D8EA56CB74D5}"/>
              </a:ext>
            </a:extLst>
          </p:cNvPr>
          <p:cNvSpPr txBox="1"/>
          <p:nvPr/>
        </p:nvSpPr>
        <p:spPr>
          <a:xfrm>
            <a:off x="7687882" y="3244486"/>
            <a:ext cx="4296938" cy="2031325"/>
          </a:xfrm>
          <a:prstGeom prst="rect">
            <a:avLst/>
          </a:prstGeom>
          <a:noFill/>
        </p:spPr>
        <p:txBody>
          <a:bodyPr wrap="square" rtlCol="0">
            <a:spAutoFit/>
          </a:bodyPr>
          <a:lstStyle/>
          <a:p>
            <a:r>
              <a:rPr lang="en-US" dirty="0"/>
              <a:t>Note: To help you get through the notation of Hastie’s et al discussion of maximum likelihood, you might look at two additional videos. One covering gradient descent maximum likelihood as applied to linear regression. The other covering logistic regression. Links are below.</a:t>
            </a:r>
          </a:p>
        </p:txBody>
      </p:sp>
      <p:sp>
        <p:nvSpPr>
          <p:cNvPr id="11" name="Rectangle 10">
            <a:extLst>
              <a:ext uri="{FF2B5EF4-FFF2-40B4-BE49-F238E27FC236}">
                <a16:creationId xmlns:a16="http://schemas.microsoft.com/office/drawing/2014/main" id="{61F50BF6-0974-4233-AF2C-435C3CF81320}"/>
              </a:ext>
            </a:extLst>
          </p:cNvPr>
          <p:cNvSpPr/>
          <p:nvPr/>
        </p:nvSpPr>
        <p:spPr>
          <a:xfrm>
            <a:off x="7687882" y="5429872"/>
            <a:ext cx="4504118" cy="338554"/>
          </a:xfrm>
          <a:prstGeom prst="rect">
            <a:avLst/>
          </a:prstGeom>
        </p:spPr>
        <p:txBody>
          <a:bodyPr wrap="none">
            <a:spAutoFit/>
          </a:bodyPr>
          <a:lstStyle/>
          <a:p>
            <a:r>
              <a:rPr lang="en-US" sz="1600" dirty="0">
                <a:hlinkClick r:id="rId3"/>
              </a:rPr>
              <a:t>https://www.youtube.com/watch?v=fkS3FkVAPWU</a:t>
            </a:r>
            <a:r>
              <a:rPr lang="en-US" sz="1600" dirty="0"/>
              <a:t> </a:t>
            </a:r>
          </a:p>
        </p:txBody>
      </p:sp>
      <p:sp>
        <p:nvSpPr>
          <p:cNvPr id="12" name="Rectangle 11">
            <a:extLst>
              <a:ext uri="{FF2B5EF4-FFF2-40B4-BE49-F238E27FC236}">
                <a16:creationId xmlns:a16="http://schemas.microsoft.com/office/drawing/2014/main" id="{B9102D77-FD7B-47D5-A83B-A978D572EA66}"/>
              </a:ext>
            </a:extLst>
          </p:cNvPr>
          <p:cNvSpPr/>
          <p:nvPr/>
        </p:nvSpPr>
        <p:spPr>
          <a:xfrm>
            <a:off x="7777650" y="6030209"/>
            <a:ext cx="4324582" cy="338554"/>
          </a:xfrm>
          <a:prstGeom prst="rect">
            <a:avLst/>
          </a:prstGeom>
        </p:spPr>
        <p:txBody>
          <a:bodyPr wrap="none">
            <a:spAutoFit/>
          </a:bodyPr>
          <a:lstStyle/>
          <a:p>
            <a:r>
              <a:rPr lang="en-US" sz="1600" dirty="0">
                <a:hlinkClick r:id="rId4"/>
              </a:rPr>
              <a:t>https://www.youtube.com/watch?v=TM1lijyQnaI</a:t>
            </a:r>
            <a:r>
              <a:rPr lang="en-US" sz="1600" dirty="0"/>
              <a:t> </a:t>
            </a:r>
          </a:p>
        </p:txBody>
      </p:sp>
    </p:spTree>
    <p:extLst>
      <p:ext uri="{BB962C8B-B14F-4D97-AF65-F5344CB8AC3E}">
        <p14:creationId xmlns:p14="http://schemas.microsoft.com/office/powerpoint/2010/main" val="3004752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na\AppData\Local\Temp\SNAGHTML1f675eac.PNG">
            <a:extLst>
              <a:ext uri="{FF2B5EF4-FFF2-40B4-BE49-F238E27FC236}">
                <a16:creationId xmlns:a16="http://schemas.microsoft.com/office/drawing/2014/main" id="{153D2026-99E5-4A1B-8A95-32075C3D1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096" y="1404840"/>
            <a:ext cx="8984560" cy="48854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22716" y="220593"/>
            <a:ext cx="8239431" cy="1200329"/>
          </a:xfrm>
          <a:prstGeom prst="rect">
            <a:avLst/>
          </a:prstGeom>
          <a:noFill/>
        </p:spPr>
        <p:txBody>
          <a:bodyPr wrap="square" rtlCol="0">
            <a:spAutoFit/>
          </a:bodyPr>
          <a:lstStyle/>
          <a:p>
            <a:pPr algn="ctr"/>
            <a:r>
              <a:rPr lang="en-US" sz="2400" dirty="0"/>
              <a:t>Dataset 2 Can Be Considered The Next Level of Detail for 1b. We Apply Classification and Regression Modeling to the Sales Force Productivity Example Using CRM Data</a:t>
            </a:r>
          </a:p>
        </p:txBody>
      </p:sp>
      <p:sp>
        <p:nvSpPr>
          <p:cNvPr id="5" name="TextBox 4"/>
          <p:cNvSpPr txBox="1"/>
          <p:nvPr/>
        </p:nvSpPr>
        <p:spPr>
          <a:xfrm>
            <a:off x="1366034" y="6211669"/>
            <a:ext cx="9680448" cy="646331"/>
          </a:xfrm>
          <a:prstGeom prst="rect">
            <a:avLst/>
          </a:prstGeom>
          <a:noFill/>
        </p:spPr>
        <p:txBody>
          <a:bodyPr wrap="square" rtlCol="0">
            <a:spAutoFit/>
          </a:bodyPr>
          <a:lstStyle/>
          <a:p>
            <a:r>
              <a:rPr lang="en-US" dirty="0"/>
              <a:t>“Closed Deal” is binary or polynomial and is your Label (Dependent Classification Variable) that is to be predicted. “Closed Flag” is numeric and is your Dependent Variable for regression </a:t>
            </a:r>
          </a:p>
        </p:txBody>
      </p:sp>
      <p:sp>
        <p:nvSpPr>
          <p:cNvPr id="7" name="Freeform: Shape 6">
            <a:extLst>
              <a:ext uri="{FF2B5EF4-FFF2-40B4-BE49-F238E27FC236}">
                <a16:creationId xmlns:a16="http://schemas.microsoft.com/office/drawing/2014/main" id="{7C382D4B-8D64-491B-A609-507D17313EB5}"/>
              </a:ext>
            </a:extLst>
          </p:cNvPr>
          <p:cNvSpPr/>
          <p:nvPr/>
        </p:nvSpPr>
        <p:spPr>
          <a:xfrm>
            <a:off x="4425478" y="1518387"/>
            <a:ext cx="3781021" cy="523415"/>
          </a:xfrm>
          <a:custGeom>
            <a:avLst/>
            <a:gdLst>
              <a:gd name="connsiteX0" fmla="*/ 3161905 w 3173131"/>
              <a:gd name="connsiteY0" fmla="*/ 523415 h 523415"/>
              <a:gd name="connsiteX1" fmla="*/ 3172922 w 3173131"/>
              <a:gd name="connsiteY1" fmla="*/ 468330 h 523415"/>
              <a:gd name="connsiteX2" fmla="*/ 3106821 w 3173131"/>
              <a:gd name="connsiteY2" fmla="*/ 336128 h 523415"/>
              <a:gd name="connsiteX3" fmla="*/ 3084787 w 3173131"/>
              <a:gd name="connsiteY3" fmla="*/ 303077 h 523415"/>
              <a:gd name="connsiteX4" fmla="*/ 3062754 w 3173131"/>
              <a:gd name="connsiteY4" fmla="*/ 270027 h 523415"/>
              <a:gd name="connsiteX5" fmla="*/ 3018686 w 3173131"/>
              <a:gd name="connsiteY5" fmla="*/ 203925 h 523415"/>
              <a:gd name="connsiteX6" fmla="*/ 2996652 w 3173131"/>
              <a:gd name="connsiteY6" fmla="*/ 170875 h 523415"/>
              <a:gd name="connsiteX7" fmla="*/ 2952585 w 3173131"/>
              <a:gd name="connsiteY7" fmla="*/ 159858 h 523415"/>
              <a:gd name="connsiteX8" fmla="*/ 2644113 w 3173131"/>
              <a:gd name="connsiteY8" fmla="*/ 148841 h 523415"/>
              <a:gd name="connsiteX9" fmla="*/ 2544961 w 3173131"/>
              <a:gd name="connsiteY9" fmla="*/ 115791 h 523415"/>
              <a:gd name="connsiteX10" fmla="*/ 2511910 w 3173131"/>
              <a:gd name="connsiteY10" fmla="*/ 104774 h 523415"/>
              <a:gd name="connsiteX11" fmla="*/ 2456826 w 3173131"/>
              <a:gd name="connsiteY11" fmla="*/ 93757 h 523415"/>
              <a:gd name="connsiteX12" fmla="*/ 2379708 w 3173131"/>
              <a:gd name="connsiteY12" fmla="*/ 71723 h 523415"/>
              <a:gd name="connsiteX13" fmla="*/ 2236489 w 3173131"/>
              <a:gd name="connsiteY13" fmla="*/ 60706 h 523415"/>
              <a:gd name="connsiteX14" fmla="*/ 2137337 w 3173131"/>
              <a:gd name="connsiteY14" fmla="*/ 49689 h 523415"/>
              <a:gd name="connsiteX15" fmla="*/ 2016151 w 3173131"/>
              <a:gd name="connsiteY15" fmla="*/ 38672 h 523415"/>
              <a:gd name="connsiteX16" fmla="*/ 1850898 w 3173131"/>
              <a:gd name="connsiteY16" fmla="*/ 16639 h 523415"/>
              <a:gd name="connsiteX17" fmla="*/ 1751746 w 3173131"/>
              <a:gd name="connsiteY17" fmla="*/ 5622 h 523415"/>
              <a:gd name="connsiteX18" fmla="*/ 826329 w 3173131"/>
              <a:gd name="connsiteY18" fmla="*/ 27656 h 523415"/>
              <a:gd name="connsiteX19" fmla="*/ 760228 w 3173131"/>
              <a:gd name="connsiteY19" fmla="*/ 38672 h 523415"/>
              <a:gd name="connsiteX20" fmla="*/ 672093 w 3173131"/>
              <a:gd name="connsiteY20" fmla="*/ 60706 h 523415"/>
              <a:gd name="connsiteX21" fmla="*/ 561925 w 3173131"/>
              <a:gd name="connsiteY21" fmla="*/ 71723 h 523415"/>
              <a:gd name="connsiteX22" fmla="*/ 528874 w 3173131"/>
              <a:gd name="connsiteY22" fmla="*/ 82740 h 523415"/>
              <a:gd name="connsiteX23" fmla="*/ 429722 w 3173131"/>
              <a:gd name="connsiteY23" fmla="*/ 104774 h 523415"/>
              <a:gd name="connsiteX24" fmla="*/ 363621 w 3173131"/>
              <a:gd name="connsiteY24" fmla="*/ 126807 h 523415"/>
              <a:gd name="connsiteX25" fmla="*/ 330570 w 3173131"/>
              <a:gd name="connsiteY25" fmla="*/ 137824 h 523415"/>
              <a:gd name="connsiteX26" fmla="*/ 297520 w 3173131"/>
              <a:gd name="connsiteY26" fmla="*/ 159858 h 523415"/>
              <a:gd name="connsiteX27" fmla="*/ 264469 w 3173131"/>
              <a:gd name="connsiteY27" fmla="*/ 170875 h 523415"/>
              <a:gd name="connsiteX28" fmla="*/ 198368 w 3173131"/>
              <a:gd name="connsiteY28" fmla="*/ 214942 h 523415"/>
              <a:gd name="connsiteX29" fmla="*/ 165317 w 3173131"/>
              <a:gd name="connsiteY29" fmla="*/ 236976 h 523415"/>
              <a:gd name="connsiteX30" fmla="*/ 132267 w 3173131"/>
              <a:gd name="connsiteY30" fmla="*/ 259010 h 523415"/>
              <a:gd name="connsiteX31" fmla="*/ 110233 w 3173131"/>
              <a:gd name="connsiteY31" fmla="*/ 292060 h 523415"/>
              <a:gd name="connsiteX32" fmla="*/ 44132 w 3173131"/>
              <a:gd name="connsiteY32" fmla="*/ 336128 h 523415"/>
              <a:gd name="connsiteX33" fmla="*/ 33115 w 3173131"/>
              <a:gd name="connsiteY33" fmla="*/ 369178 h 523415"/>
              <a:gd name="connsiteX34" fmla="*/ 64 w 3173131"/>
              <a:gd name="connsiteY34" fmla="*/ 402229 h 52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73131" h="523415">
                <a:moveTo>
                  <a:pt x="3161905" y="523415"/>
                </a:moveTo>
                <a:cubicBezTo>
                  <a:pt x="3165577" y="505053"/>
                  <a:pt x="3174617" y="486978"/>
                  <a:pt x="3172922" y="468330"/>
                </a:cubicBezTo>
                <a:cubicBezTo>
                  <a:pt x="3168121" y="415515"/>
                  <a:pt x="3134577" y="377761"/>
                  <a:pt x="3106821" y="336128"/>
                </a:cubicBezTo>
                <a:lnTo>
                  <a:pt x="3084787" y="303077"/>
                </a:lnTo>
                <a:cubicBezTo>
                  <a:pt x="3077443" y="292060"/>
                  <a:pt x="3066941" y="282588"/>
                  <a:pt x="3062754" y="270027"/>
                </a:cubicBezTo>
                <a:cubicBezTo>
                  <a:pt x="3043393" y="211944"/>
                  <a:pt x="3064533" y="258940"/>
                  <a:pt x="3018686" y="203925"/>
                </a:cubicBezTo>
                <a:cubicBezTo>
                  <a:pt x="3010210" y="193753"/>
                  <a:pt x="3007669" y="178219"/>
                  <a:pt x="2996652" y="170875"/>
                </a:cubicBezTo>
                <a:cubicBezTo>
                  <a:pt x="2984054" y="162476"/>
                  <a:pt x="2967697" y="160802"/>
                  <a:pt x="2952585" y="159858"/>
                </a:cubicBezTo>
                <a:cubicBezTo>
                  <a:pt x="2849896" y="153440"/>
                  <a:pt x="2746937" y="152513"/>
                  <a:pt x="2644113" y="148841"/>
                </a:cubicBezTo>
                <a:lnTo>
                  <a:pt x="2544961" y="115791"/>
                </a:lnTo>
                <a:cubicBezTo>
                  <a:pt x="2533944" y="112119"/>
                  <a:pt x="2523297" y="107052"/>
                  <a:pt x="2511910" y="104774"/>
                </a:cubicBezTo>
                <a:cubicBezTo>
                  <a:pt x="2493549" y="101102"/>
                  <a:pt x="2474992" y="98299"/>
                  <a:pt x="2456826" y="93757"/>
                </a:cubicBezTo>
                <a:cubicBezTo>
                  <a:pt x="2421999" y="85050"/>
                  <a:pt x="2418629" y="76302"/>
                  <a:pt x="2379708" y="71723"/>
                </a:cubicBezTo>
                <a:cubicBezTo>
                  <a:pt x="2332155" y="66128"/>
                  <a:pt x="2284173" y="65041"/>
                  <a:pt x="2236489" y="60706"/>
                </a:cubicBezTo>
                <a:cubicBezTo>
                  <a:pt x="2203372" y="57695"/>
                  <a:pt x="2170426" y="52998"/>
                  <a:pt x="2137337" y="49689"/>
                </a:cubicBezTo>
                <a:lnTo>
                  <a:pt x="2016151" y="38672"/>
                </a:lnTo>
                <a:cubicBezTo>
                  <a:pt x="1939262" y="13044"/>
                  <a:pt x="2001863" y="31017"/>
                  <a:pt x="1850898" y="16639"/>
                </a:cubicBezTo>
                <a:cubicBezTo>
                  <a:pt x="1817794" y="13486"/>
                  <a:pt x="1784797" y="9294"/>
                  <a:pt x="1751746" y="5622"/>
                </a:cubicBezTo>
                <a:cubicBezTo>
                  <a:pt x="1443274" y="12967"/>
                  <a:pt x="1130691" y="-23067"/>
                  <a:pt x="826329" y="27656"/>
                </a:cubicBezTo>
                <a:cubicBezTo>
                  <a:pt x="804295" y="31328"/>
                  <a:pt x="782070" y="33992"/>
                  <a:pt x="760228" y="38672"/>
                </a:cubicBezTo>
                <a:cubicBezTo>
                  <a:pt x="730618" y="45017"/>
                  <a:pt x="702225" y="57693"/>
                  <a:pt x="672093" y="60706"/>
                </a:cubicBezTo>
                <a:lnTo>
                  <a:pt x="561925" y="71723"/>
                </a:lnTo>
                <a:cubicBezTo>
                  <a:pt x="550908" y="75395"/>
                  <a:pt x="540140" y="79923"/>
                  <a:pt x="528874" y="82740"/>
                </a:cubicBezTo>
                <a:cubicBezTo>
                  <a:pt x="465967" y="98467"/>
                  <a:pt x="486276" y="87808"/>
                  <a:pt x="429722" y="104774"/>
                </a:cubicBezTo>
                <a:cubicBezTo>
                  <a:pt x="407476" y="111448"/>
                  <a:pt x="385655" y="119463"/>
                  <a:pt x="363621" y="126807"/>
                </a:cubicBezTo>
                <a:lnTo>
                  <a:pt x="330570" y="137824"/>
                </a:lnTo>
                <a:cubicBezTo>
                  <a:pt x="319553" y="145169"/>
                  <a:pt x="309363" y="153937"/>
                  <a:pt x="297520" y="159858"/>
                </a:cubicBezTo>
                <a:cubicBezTo>
                  <a:pt x="287133" y="165052"/>
                  <a:pt x="274621" y="165235"/>
                  <a:pt x="264469" y="170875"/>
                </a:cubicBezTo>
                <a:cubicBezTo>
                  <a:pt x="241320" y="183735"/>
                  <a:pt x="220402" y="200253"/>
                  <a:pt x="198368" y="214942"/>
                </a:cubicBezTo>
                <a:lnTo>
                  <a:pt x="165317" y="236976"/>
                </a:lnTo>
                <a:lnTo>
                  <a:pt x="132267" y="259010"/>
                </a:lnTo>
                <a:cubicBezTo>
                  <a:pt x="124922" y="270027"/>
                  <a:pt x="120198" y="283341"/>
                  <a:pt x="110233" y="292060"/>
                </a:cubicBezTo>
                <a:cubicBezTo>
                  <a:pt x="90304" y="309498"/>
                  <a:pt x="44132" y="336128"/>
                  <a:pt x="44132" y="336128"/>
                </a:cubicBezTo>
                <a:cubicBezTo>
                  <a:pt x="40460" y="347145"/>
                  <a:pt x="40369" y="360110"/>
                  <a:pt x="33115" y="369178"/>
                </a:cubicBezTo>
                <a:cubicBezTo>
                  <a:pt x="-2992" y="414310"/>
                  <a:pt x="64" y="372130"/>
                  <a:pt x="64" y="402229"/>
                </a:cubicBezTo>
              </a:path>
            </a:pathLst>
          </a:custGeom>
          <a:noFill/>
          <a:ln>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B668839E-4B1A-4497-869E-28EF74880A9C}"/>
              </a:ext>
            </a:extLst>
          </p:cNvPr>
          <p:cNvSpPr/>
          <p:nvPr/>
        </p:nvSpPr>
        <p:spPr>
          <a:xfrm>
            <a:off x="2911755" y="1799431"/>
            <a:ext cx="793215" cy="242371"/>
          </a:xfrm>
          <a:custGeom>
            <a:avLst/>
            <a:gdLst>
              <a:gd name="connsiteX0" fmla="*/ 0 w 793215"/>
              <a:gd name="connsiteY0" fmla="*/ 198303 h 242371"/>
              <a:gd name="connsiteX1" fmla="*/ 44068 w 793215"/>
              <a:gd name="connsiteY1" fmla="*/ 143219 h 242371"/>
              <a:gd name="connsiteX2" fmla="*/ 77118 w 793215"/>
              <a:gd name="connsiteY2" fmla="*/ 121185 h 242371"/>
              <a:gd name="connsiteX3" fmla="*/ 88135 w 793215"/>
              <a:gd name="connsiteY3" fmla="*/ 88135 h 242371"/>
              <a:gd name="connsiteX4" fmla="*/ 220337 w 793215"/>
              <a:gd name="connsiteY4" fmla="*/ 22034 h 242371"/>
              <a:gd name="connsiteX5" fmla="*/ 297456 w 793215"/>
              <a:gd name="connsiteY5" fmla="*/ 0 h 242371"/>
              <a:gd name="connsiteX6" fmla="*/ 506776 w 793215"/>
              <a:gd name="connsiteY6" fmla="*/ 11017 h 242371"/>
              <a:gd name="connsiteX7" fmla="*/ 539827 w 793215"/>
              <a:gd name="connsiteY7" fmla="*/ 22034 h 242371"/>
              <a:gd name="connsiteX8" fmla="*/ 605928 w 793215"/>
              <a:gd name="connsiteY8" fmla="*/ 66101 h 242371"/>
              <a:gd name="connsiteX9" fmla="*/ 694063 w 793215"/>
              <a:gd name="connsiteY9" fmla="*/ 121185 h 242371"/>
              <a:gd name="connsiteX10" fmla="*/ 760164 w 793215"/>
              <a:gd name="connsiteY10" fmla="*/ 165253 h 242371"/>
              <a:gd name="connsiteX11" fmla="*/ 793215 w 793215"/>
              <a:gd name="connsiteY11" fmla="*/ 242371 h 24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3215" h="242371">
                <a:moveTo>
                  <a:pt x="0" y="198303"/>
                </a:moveTo>
                <a:cubicBezTo>
                  <a:pt x="14689" y="179942"/>
                  <a:pt x="27441" y="159846"/>
                  <a:pt x="44068" y="143219"/>
                </a:cubicBezTo>
                <a:cubicBezTo>
                  <a:pt x="53430" y="133857"/>
                  <a:pt x="68847" y="131524"/>
                  <a:pt x="77118" y="121185"/>
                </a:cubicBezTo>
                <a:cubicBezTo>
                  <a:pt x="84372" y="112117"/>
                  <a:pt x="79924" y="96346"/>
                  <a:pt x="88135" y="88135"/>
                </a:cubicBezTo>
                <a:cubicBezTo>
                  <a:pt x="130850" y="45420"/>
                  <a:pt x="166573" y="39955"/>
                  <a:pt x="220337" y="22034"/>
                </a:cubicBezTo>
                <a:cubicBezTo>
                  <a:pt x="267756" y="6228"/>
                  <a:pt x="242117" y="13835"/>
                  <a:pt x="297456" y="0"/>
                </a:cubicBezTo>
                <a:cubicBezTo>
                  <a:pt x="367229" y="3672"/>
                  <a:pt x="437193" y="4691"/>
                  <a:pt x="506776" y="11017"/>
                </a:cubicBezTo>
                <a:cubicBezTo>
                  <a:pt x="518341" y="12068"/>
                  <a:pt x="529675" y="16394"/>
                  <a:pt x="539827" y="22034"/>
                </a:cubicBezTo>
                <a:cubicBezTo>
                  <a:pt x="562976" y="34894"/>
                  <a:pt x="582243" y="54258"/>
                  <a:pt x="605928" y="66101"/>
                </a:cubicBezTo>
                <a:cubicBezTo>
                  <a:pt x="679205" y="102741"/>
                  <a:pt x="622560" y="71133"/>
                  <a:pt x="694063" y="121185"/>
                </a:cubicBezTo>
                <a:cubicBezTo>
                  <a:pt x="715757" y="136371"/>
                  <a:pt x="760164" y="165253"/>
                  <a:pt x="760164" y="165253"/>
                </a:cubicBezTo>
                <a:cubicBezTo>
                  <a:pt x="783840" y="236281"/>
                  <a:pt x="765775" y="214931"/>
                  <a:pt x="793215" y="242371"/>
                </a:cubicBezTo>
              </a:path>
            </a:pathLst>
          </a:custGeom>
          <a:noFill/>
          <a:ln>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BF8D2164-B479-449C-8739-160829120660}"/>
              </a:ext>
            </a:extLst>
          </p:cNvPr>
          <p:cNvSpPr/>
          <p:nvPr/>
        </p:nvSpPr>
        <p:spPr>
          <a:xfrm rot="21410234">
            <a:off x="6908478" y="1404840"/>
            <a:ext cx="2596041" cy="523415"/>
          </a:xfrm>
          <a:custGeom>
            <a:avLst/>
            <a:gdLst>
              <a:gd name="connsiteX0" fmla="*/ 3161905 w 3173131"/>
              <a:gd name="connsiteY0" fmla="*/ 523415 h 523415"/>
              <a:gd name="connsiteX1" fmla="*/ 3172922 w 3173131"/>
              <a:gd name="connsiteY1" fmla="*/ 468330 h 523415"/>
              <a:gd name="connsiteX2" fmla="*/ 3106821 w 3173131"/>
              <a:gd name="connsiteY2" fmla="*/ 336128 h 523415"/>
              <a:gd name="connsiteX3" fmla="*/ 3084787 w 3173131"/>
              <a:gd name="connsiteY3" fmla="*/ 303077 h 523415"/>
              <a:gd name="connsiteX4" fmla="*/ 3062754 w 3173131"/>
              <a:gd name="connsiteY4" fmla="*/ 270027 h 523415"/>
              <a:gd name="connsiteX5" fmla="*/ 3018686 w 3173131"/>
              <a:gd name="connsiteY5" fmla="*/ 203925 h 523415"/>
              <a:gd name="connsiteX6" fmla="*/ 2996652 w 3173131"/>
              <a:gd name="connsiteY6" fmla="*/ 170875 h 523415"/>
              <a:gd name="connsiteX7" fmla="*/ 2952585 w 3173131"/>
              <a:gd name="connsiteY7" fmla="*/ 159858 h 523415"/>
              <a:gd name="connsiteX8" fmla="*/ 2644113 w 3173131"/>
              <a:gd name="connsiteY8" fmla="*/ 148841 h 523415"/>
              <a:gd name="connsiteX9" fmla="*/ 2544961 w 3173131"/>
              <a:gd name="connsiteY9" fmla="*/ 115791 h 523415"/>
              <a:gd name="connsiteX10" fmla="*/ 2511910 w 3173131"/>
              <a:gd name="connsiteY10" fmla="*/ 104774 h 523415"/>
              <a:gd name="connsiteX11" fmla="*/ 2456826 w 3173131"/>
              <a:gd name="connsiteY11" fmla="*/ 93757 h 523415"/>
              <a:gd name="connsiteX12" fmla="*/ 2379708 w 3173131"/>
              <a:gd name="connsiteY12" fmla="*/ 71723 h 523415"/>
              <a:gd name="connsiteX13" fmla="*/ 2236489 w 3173131"/>
              <a:gd name="connsiteY13" fmla="*/ 60706 h 523415"/>
              <a:gd name="connsiteX14" fmla="*/ 2137337 w 3173131"/>
              <a:gd name="connsiteY14" fmla="*/ 49689 h 523415"/>
              <a:gd name="connsiteX15" fmla="*/ 2016151 w 3173131"/>
              <a:gd name="connsiteY15" fmla="*/ 38672 h 523415"/>
              <a:gd name="connsiteX16" fmla="*/ 1850898 w 3173131"/>
              <a:gd name="connsiteY16" fmla="*/ 16639 h 523415"/>
              <a:gd name="connsiteX17" fmla="*/ 1751746 w 3173131"/>
              <a:gd name="connsiteY17" fmla="*/ 5622 h 523415"/>
              <a:gd name="connsiteX18" fmla="*/ 826329 w 3173131"/>
              <a:gd name="connsiteY18" fmla="*/ 27656 h 523415"/>
              <a:gd name="connsiteX19" fmla="*/ 760228 w 3173131"/>
              <a:gd name="connsiteY19" fmla="*/ 38672 h 523415"/>
              <a:gd name="connsiteX20" fmla="*/ 672093 w 3173131"/>
              <a:gd name="connsiteY20" fmla="*/ 60706 h 523415"/>
              <a:gd name="connsiteX21" fmla="*/ 561925 w 3173131"/>
              <a:gd name="connsiteY21" fmla="*/ 71723 h 523415"/>
              <a:gd name="connsiteX22" fmla="*/ 528874 w 3173131"/>
              <a:gd name="connsiteY22" fmla="*/ 82740 h 523415"/>
              <a:gd name="connsiteX23" fmla="*/ 429722 w 3173131"/>
              <a:gd name="connsiteY23" fmla="*/ 104774 h 523415"/>
              <a:gd name="connsiteX24" fmla="*/ 363621 w 3173131"/>
              <a:gd name="connsiteY24" fmla="*/ 126807 h 523415"/>
              <a:gd name="connsiteX25" fmla="*/ 330570 w 3173131"/>
              <a:gd name="connsiteY25" fmla="*/ 137824 h 523415"/>
              <a:gd name="connsiteX26" fmla="*/ 297520 w 3173131"/>
              <a:gd name="connsiteY26" fmla="*/ 159858 h 523415"/>
              <a:gd name="connsiteX27" fmla="*/ 264469 w 3173131"/>
              <a:gd name="connsiteY27" fmla="*/ 170875 h 523415"/>
              <a:gd name="connsiteX28" fmla="*/ 198368 w 3173131"/>
              <a:gd name="connsiteY28" fmla="*/ 214942 h 523415"/>
              <a:gd name="connsiteX29" fmla="*/ 165317 w 3173131"/>
              <a:gd name="connsiteY29" fmla="*/ 236976 h 523415"/>
              <a:gd name="connsiteX30" fmla="*/ 132267 w 3173131"/>
              <a:gd name="connsiteY30" fmla="*/ 259010 h 523415"/>
              <a:gd name="connsiteX31" fmla="*/ 110233 w 3173131"/>
              <a:gd name="connsiteY31" fmla="*/ 292060 h 523415"/>
              <a:gd name="connsiteX32" fmla="*/ 44132 w 3173131"/>
              <a:gd name="connsiteY32" fmla="*/ 336128 h 523415"/>
              <a:gd name="connsiteX33" fmla="*/ 33115 w 3173131"/>
              <a:gd name="connsiteY33" fmla="*/ 369178 h 523415"/>
              <a:gd name="connsiteX34" fmla="*/ 64 w 3173131"/>
              <a:gd name="connsiteY34" fmla="*/ 402229 h 52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73131" h="523415">
                <a:moveTo>
                  <a:pt x="3161905" y="523415"/>
                </a:moveTo>
                <a:cubicBezTo>
                  <a:pt x="3165577" y="505053"/>
                  <a:pt x="3174617" y="486978"/>
                  <a:pt x="3172922" y="468330"/>
                </a:cubicBezTo>
                <a:cubicBezTo>
                  <a:pt x="3168121" y="415515"/>
                  <a:pt x="3134577" y="377761"/>
                  <a:pt x="3106821" y="336128"/>
                </a:cubicBezTo>
                <a:lnTo>
                  <a:pt x="3084787" y="303077"/>
                </a:lnTo>
                <a:cubicBezTo>
                  <a:pt x="3077443" y="292060"/>
                  <a:pt x="3066941" y="282588"/>
                  <a:pt x="3062754" y="270027"/>
                </a:cubicBezTo>
                <a:cubicBezTo>
                  <a:pt x="3043393" y="211944"/>
                  <a:pt x="3064533" y="258940"/>
                  <a:pt x="3018686" y="203925"/>
                </a:cubicBezTo>
                <a:cubicBezTo>
                  <a:pt x="3010210" y="193753"/>
                  <a:pt x="3007669" y="178219"/>
                  <a:pt x="2996652" y="170875"/>
                </a:cubicBezTo>
                <a:cubicBezTo>
                  <a:pt x="2984054" y="162476"/>
                  <a:pt x="2967697" y="160802"/>
                  <a:pt x="2952585" y="159858"/>
                </a:cubicBezTo>
                <a:cubicBezTo>
                  <a:pt x="2849896" y="153440"/>
                  <a:pt x="2746937" y="152513"/>
                  <a:pt x="2644113" y="148841"/>
                </a:cubicBezTo>
                <a:lnTo>
                  <a:pt x="2544961" y="115791"/>
                </a:lnTo>
                <a:cubicBezTo>
                  <a:pt x="2533944" y="112119"/>
                  <a:pt x="2523297" y="107052"/>
                  <a:pt x="2511910" y="104774"/>
                </a:cubicBezTo>
                <a:cubicBezTo>
                  <a:pt x="2493549" y="101102"/>
                  <a:pt x="2474992" y="98299"/>
                  <a:pt x="2456826" y="93757"/>
                </a:cubicBezTo>
                <a:cubicBezTo>
                  <a:pt x="2421999" y="85050"/>
                  <a:pt x="2418629" y="76302"/>
                  <a:pt x="2379708" y="71723"/>
                </a:cubicBezTo>
                <a:cubicBezTo>
                  <a:pt x="2332155" y="66128"/>
                  <a:pt x="2284173" y="65041"/>
                  <a:pt x="2236489" y="60706"/>
                </a:cubicBezTo>
                <a:cubicBezTo>
                  <a:pt x="2203372" y="57695"/>
                  <a:pt x="2170426" y="52998"/>
                  <a:pt x="2137337" y="49689"/>
                </a:cubicBezTo>
                <a:lnTo>
                  <a:pt x="2016151" y="38672"/>
                </a:lnTo>
                <a:cubicBezTo>
                  <a:pt x="1939262" y="13044"/>
                  <a:pt x="2001863" y="31017"/>
                  <a:pt x="1850898" y="16639"/>
                </a:cubicBezTo>
                <a:cubicBezTo>
                  <a:pt x="1817794" y="13486"/>
                  <a:pt x="1784797" y="9294"/>
                  <a:pt x="1751746" y="5622"/>
                </a:cubicBezTo>
                <a:cubicBezTo>
                  <a:pt x="1443274" y="12967"/>
                  <a:pt x="1130691" y="-23067"/>
                  <a:pt x="826329" y="27656"/>
                </a:cubicBezTo>
                <a:cubicBezTo>
                  <a:pt x="804295" y="31328"/>
                  <a:pt x="782070" y="33992"/>
                  <a:pt x="760228" y="38672"/>
                </a:cubicBezTo>
                <a:cubicBezTo>
                  <a:pt x="730618" y="45017"/>
                  <a:pt x="702225" y="57693"/>
                  <a:pt x="672093" y="60706"/>
                </a:cubicBezTo>
                <a:lnTo>
                  <a:pt x="561925" y="71723"/>
                </a:lnTo>
                <a:cubicBezTo>
                  <a:pt x="550908" y="75395"/>
                  <a:pt x="540140" y="79923"/>
                  <a:pt x="528874" y="82740"/>
                </a:cubicBezTo>
                <a:cubicBezTo>
                  <a:pt x="465967" y="98467"/>
                  <a:pt x="486276" y="87808"/>
                  <a:pt x="429722" y="104774"/>
                </a:cubicBezTo>
                <a:cubicBezTo>
                  <a:pt x="407476" y="111448"/>
                  <a:pt x="385655" y="119463"/>
                  <a:pt x="363621" y="126807"/>
                </a:cubicBezTo>
                <a:lnTo>
                  <a:pt x="330570" y="137824"/>
                </a:lnTo>
                <a:cubicBezTo>
                  <a:pt x="319553" y="145169"/>
                  <a:pt x="309363" y="153937"/>
                  <a:pt x="297520" y="159858"/>
                </a:cubicBezTo>
                <a:cubicBezTo>
                  <a:pt x="287133" y="165052"/>
                  <a:pt x="274621" y="165235"/>
                  <a:pt x="264469" y="170875"/>
                </a:cubicBezTo>
                <a:cubicBezTo>
                  <a:pt x="241320" y="183735"/>
                  <a:pt x="220402" y="200253"/>
                  <a:pt x="198368" y="214942"/>
                </a:cubicBezTo>
                <a:lnTo>
                  <a:pt x="165317" y="236976"/>
                </a:lnTo>
                <a:lnTo>
                  <a:pt x="132267" y="259010"/>
                </a:lnTo>
                <a:cubicBezTo>
                  <a:pt x="124922" y="270027"/>
                  <a:pt x="120198" y="283341"/>
                  <a:pt x="110233" y="292060"/>
                </a:cubicBezTo>
                <a:cubicBezTo>
                  <a:pt x="90304" y="309498"/>
                  <a:pt x="44132" y="336128"/>
                  <a:pt x="44132" y="336128"/>
                </a:cubicBezTo>
                <a:cubicBezTo>
                  <a:pt x="40460" y="347145"/>
                  <a:pt x="40369" y="360110"/>
                  <a:pt x="33115" y="369178"/>
                </a:cubicBezTo>
                <a:cubicBezTo>
                  <a:pt x="-2992" y="414310"/>
                  <a:pt x="64" y="372130"/>
                  <a:pt x="64" y="402229"/>
                </a:cubicBezTo>
              </a:path>
            </a:pathLst>
          </a:custGeom>
          <a:noFill/>
          <a:ln>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3637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8E353-7089-4124-BBB9-074D8257F195}"/>
              </a:ext>
            </a:extLst>
          </p:cNvPr>
          <p:cNvSpPr txBox="1"/>
          <p:nvPr/>
        </p:nvSpPr>
        <p:spPr>
          <a:xfrm>
            <a:off x="3205908" y="2269476"/>
            <a:ext cx="6544019" cy="954107"/>
          </a:xfrm>
          <a:prstGeom prst="rect">
            <a:avLst/>
          </a:prstGeom>
          <a:noFill/>
        </p:spPr>
        <p:txBody>
          <a:bodyPr wrap="square" rtlCol="0">
            <a:spAutoFit/>
          </a:bodyPr>
          <a:lstStyle/>
          <a:p>
            <a:r>
              <a:rPr lang="en-US" sz="2800" dirty="0"/>
              <a:t>Let’s briefly review the Mechanics of Rapidminer for regression modeling</a:t>
            </a:r>
          </a:p>
        </p:txBody>
      </p:sp>
    </p:spTree>
    <p:extLst>
      <p:ext uri="{BB962C8B-B14F-4D97-AF65-F5344CB8AC3E}">
        <p14:creationId xmlns:p14="http://schemas.microsoft.com/office/powerpoint/2010/main" val="3324353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A56DFB-BD91-4708-864F-B2BFCDF1916B}"/>
              </a:ext>
            </a:extLst>
          </p:cNvPr>
          <p:cNvPicPr>
            <a:picLocks noChangeAspect="1"/>
          </p:cNvPicPr>
          <p:nvPr/>
        </p:nvPicPr>
        <p:blipFill>
          <a:blip r:embed="rId2"/>
          <a:stretch>
            <a:fillRect/>
          </a:stretch>
        </p:blipFill>
        <p:spPr>
          <a:xfrm>
            <a:off x="1573700" y="124093"/>
            <a:ext cx="6685714" cy="3066667"/>
          </a:xfrm>
          <a:prstGeom prst="rect">
            <a:avLst/>
          </a:prstGeom>
        </p:spPr>
      </p:pic>
      <p:sp>
        <p:nvSpPr>
          <p:cNvPr id="4" name="TextBox 3">
            <a:extLst>
              <a:ext uri="{FF2B5EF4-FFF2-40B4-BE49-F238E27FC236}">
                <a16:creationId xmlns:a16="http://schemas.microsoft.com/office/drawing/2014/main" id="{1FBC1D43-D910-437B-AD4C-8E59D306FD0E}"/>
              </a:ext>
            </a:extLst>
          </p:cNvPr>
          <p:cNvSpPr txBox="1"/>
          <p:nvPr/>
        </p:nvSpPr>
        <p:spPr>
          <a:xfrm>
            <a:off x="10159627" y="1657426"/>
            <a:ext cx="1575412" cy="1200329"/>
          </a:xfrm>
          <a:prstGeom prst="rect">
            <a:avLst/>
          </a:prstGeom>
          <a:noFill/>
        </p:spPr>
        <p:txBody>
          <a:bodyPr wrap="square" rtlCol="0">
            <a:spAutoFit/>
          </a:bodyPr>
          <a:lstStyle/>
          <a:p>
            <a:r>
              <a:rPr lang="en-US" dirty="0"/>
              <a:t>All variables must be numeric with regression</a:t>
            </a:r>
          </a:p>
        </p:txBody>
      </p:sp>
      <p:cxnSp>
        <p:nvCxnSpPr>
          <p:cNvPr id="6" name="Straight Arrow Connector 5">
            <a:extLst>
              <a:ext uri="{FF2B5EF4-FFF2-40B4-BE49-F238E27FC236}">
                <a16:creationId xmlns:a16="http://schemas.microsoft.com/office/drawing/2014/main" id="{33DBC202-A1DD-468C-B4A2-385DE12F08F2}"/>
              </a:ext>
            </a:extLst>
          </p:cNvPr>
          <p:cNvCxnSpPr>
            <a:cxnSpLocks/>
          </p:cNvCxnSpPr>
          <p:nvPr/>
        </p:nvCxnSpPr>
        <p:spPr>
          <a:xfrm flipH="1">
            <a:off x="6667477" y="2369424"/>
            <a:ext cx="3183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65A0594-7238-478A-B0C7-83FE34B6D715}"/>
              </a:ext>
            </a:extLst>
          </p:cNvPr>
          <p:cNvPicPr>
            <a:picLocks noChangeAspect="1"/>
          </p:cNvPicPr>
          <p:nvPr/>
        </p:nvPicPr>
        <p:blipFill>
          <a:blip r:embed="rId3"/>
          <a:stretch>
            <a:fillRect/>
          </a:stretch>
        </p:blipFill>
        <p:spPr>
          <a:xfrm>
            <a:off x="1438857" y="3429000"/>
            <a:ext cx="9314286" cy="3247619"/>
          </a:xfrm>
          <a:prstGeom prst="rect">
            <a:avLst/>
          </a:prstGeom>
        </p:spPr>
      </p:pic>
    </p:spTree>
    <p:extLst>
      <p:ext uri="{BB962C8B-B14F-4D97-AF65-F5344CB8AC3E}">
        <p14:creationId xmlns:p14="http://schemas.microsoft.com/office/powerpoint/2010/main" val="1928297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31EB76-333E-4986-B78B-4BD5EC0CDCAB}"/>
              </a:ext>
            </a:extLst>
          </p:cNvPr>
          <p:cNvSpPr/>
          <p:nvPr/>
        </p:nvSpPr>
        <p:spPr>
          <a:xfrm>
            <a:off x="110169" y="3931772"/>
            <a:ext cx="12081831" cy="646331"/>
          </a:xfrm>
          <a:prstGeom prst="rect">
            <a:avLst/>
          </a:prstGeom>
        </p:spPr>
        <p:txBody>
          <a:bodyPr wrap="square">
            <a:spAutoFit/>
          </a:bodyPr>
          <a:lstStyle/>
          <a:p>
            <a:r>
              <a:rPr lang="en-US" b="1" dirty="0">
                <a:latin typeface="Courier New" panose="02070309020205020404" pitchFamily="49" charset="0"/>
              </a:rPr>
              <a:t>score = -0.193 + 0.013*FOLL_UP + 0.121*CRITERIA + 0.-122 * SALES_OFF;</a:t>
            </a:r>
          </a:p>
          <a:p>
            <a:endParaRPr lang="en-US" b="1" dirty="0">
              <a:latin typeface="Courier New" panose="02070309020205020404" pitchFamily="49" charset="0"/>
            </a:endParaRPr>
          </a:p>
        </p:txBody>
      </p:sp>
      <p:sp>
        <p:nvSpPr>
          <p:cNvPr id="5" name="TextBox 4">
            <a:extLst>
              <a:ext uri="{FF2B5EF4-FFF2-40B4-BE49-F238E27FC236}">
                <a16:creationId xmlns:a16="http://schemas.microsoft.com/office/drawing/2014/main" id="{6B7E8A31-1F10-449C-A46F-FCF0D18EE6DF}"/>
              </a:ext>
            </a:extLst>
          </p:cNvPr>
          <p:cNvSpPr txBox="1"/>
          <p:nvPr/>
        </p:nvSpPr>
        <p:spPr>
          <a:xfrm>
            <a:off x="1157566" y="4942375"/>
            <a:ext cx="8352148" cy="1477328"/>
          </a:xfrm>
          <a:prstGeom prst="rect">
            <a:avLst/>
          </a:prstGeom>
          <a:noFill/>
        </p:spPr>
        <p:txBody>
          <a:bodyPr wrap="square" rtlCol="0">
            <a:spAutoFit/>
          </a:bodyPr>
          <a:lstStyle/>
          <a:p>
            <a:r>
              <a:rPr lang="en-US" dirty="0"/>
              <a:t>The real value here is:</a:t>
            </a:r>
          </a:p>
          <a:p>
            <a:pPr marL="285750" indent="-285750">
              <a:buFont typeface="Arial" panose="020B0604020202020204" pitchFamily="34" charset="0"/>
              <a:buChar char="•"/>
            </a:pPr>
            <a:r>
              <a:rPr lang="en-US" dirty="0"/>
              <a:t>The coefficients</a:t>
            </a:r>
          </a:p>
          <a:p>
            <a:pPr marL="285750" indent="-285750">
              <a:buFont typeface="Arial" panose="020B0604020202020204" pitchFamily="34" charset="0"/>
              <a:buChar char="•"/>
            </a:pPr>
            <a:r>
              <a:rPr lang="en-US" dirty="0"/>
              <a:t>The coefficient absolute values</a:t>
            </a:r>
          </a:p>
          <a:p>
            <a:pPr marL="285750" indent="-285750">
              <a:buFont typeface="Arial" panose="020B0604020202020204" pitchFamily="34" charset="0"/>
              <a:buChar char="•"/>
            </a:pPr>
            <a:r>
              <a:rPr lang="en-US" dirty="0"/>
              <a:t>The coefficient significances</a:t>
            </a:r>
          </a:p>
          <a:p>
            <a:pPr marL="285750" indent="-285750">
              <a:buFont typeface="Arial" panose="020B0604020202020204" pitchFamily="34" charset="0"/>
              <a:buChar char="•"/>
            </a:pPr>
            <a:r>
              <a:rPr lang="en-US" dirty="0"/>
              <a:t>The coefficient signs</a:t>
            </a:r>
          </a:p>
        </p:txBody>
      </p:sp>
      <p:sp>
        <p:nvSpPr>
          <p:cNvPr id="3" name="TextBox 2">
            <a:extLst>
              <a:ext uri="{FF2B5EF4-FFF2-40B4-BE49-F238E27FC236}">
                <a16:creationId xmlns:a16="http://schemas.microsoft.com/office/drawing/2014/main" id="{CFA647EA-4DEF-4AB5-9242-930AA9DD2ABC}"/>
              </a:ext>
            </a:extLst>
          </p:cNvPr>
          <p:cNvSpPr txBox="1"/>
          <p:nvPr/>
        </p:nvSpPr>
        <p:spPr>
          <a:xfrm>
            <a:off x="110168" y="3429000"/>
            <a:ext cx="2104221" cy="369332"/>
          </a:xfrm>
          <a:prstGeom prst="rect">
            <a:avLst/>
          </a:prstGeom>
          <a:noFill/>
        </p:spPr>
        <p:txBody>
          <a:bodyPr wrap="square" rtlCol="0">
            <a:spAutoFit/>
          </a:bodyPr>
          <a:lstStyle/>
          <a:p>
            <a:r>
              <a:rPr lang="en-US" dirty="0" err="1"/>
              <a:t>Yhat</a:t>
            </a:r>
            <a:r>
              <a:rPr lang="en-US" dirty="0"/>
              <a:t> Probability</a:t>
            </a:r>
          </a:p>
        </p:txBody>
      </p:sp>
      <p:cxnSp>
        <p:nvCxnSpPr>
          <p:cNvPr id="7" name="Straight Arrow Connector 6">
            <a:extLst>
              <a:ext uri="{FF2B5EF4-FFF2-40B4-BE49-F238E27FC236}">
                <a16:creationId xmlns:a16="http://schemas.microsoft.com/office/drawing/2014/main" id="{AD8CA8B1-2EA2-4718-BF99-03A45B8C1CAE}"/>
              </a:ext>
            </a:extLst>
          </p:cNvPr>
          <p:cNvCxnSpPr/>
          <p:nvPr/>
        </p:nvCxnSpPr>
        <p:spPr>
          <a:xfrm flipH="1">
            <a:off x="605928" y="3701667"/>
            <a:ext cx="297455" cy="2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02D7356-91FE-4572-ABA1-7B434D9913CA}"/>
              </a:ext>
            </a:extLst>
          </p:cNvPr>
          <p:cNvPicPr>
            <a:picLocks noChangeAspect="1"/>
          </p:cNvPicPr>
          <p:nvPr/>
        </p:nvPicPr>
        <p:blipFill>
          <a:blip r:embed="rId2"/>
          <a:stretch>
            <a:fillRect/>
          </a:stretch>
        </p:blipFill>
        <p:spPr>
          <a:xfrm>
            <a:off x="55084" y="850503"/>
            <a:ext cx="12192000" cy="1674518"/>
          </a:xfrm>
          <a:prstGeom prst="rect">
            <a:avLst/>
          </a:prstGeom>
        </p:spPr>
      </p:pic>
      <p:sp>
        <p:nvSpPr>
          <p:cNvPr id="8" name="TextBox 7">
            <a:extLst>
              <a:ext uri="{FF2B5EF4-FFF2-40B4-BE49-F238E27FC236}">
                <a16:creationId xmlns:a16="http://schemas.microsoft.com/office/drawing/2014/main" id="{2F9712DB-73EE-45E7-8FC0-C8702529453C}"/>
              </a:ext>
            </a:extLst>
          </p:cNvPr>
          <p:cNvSpPr txBox="1"/>
          <p:nvPr/>
        </p:nvSpPr>
        <p:spPr>
          <a:xfrm>
            <a:off x="5857461" y="4578103"/>
            <a:ext cx="4638261" cy="369332"/>
          </a:xfrm>
          <a:prstGeom prst="rect">
            <a:avLst/>
          </a:prstGeom>
          <a:noFill/>
        </p:spPr>
        <p:txBody>
          <a:bodyPr wrap="square" rtlCol="0">
            <a:spAutoFit/>
          </a:bodyPr>
          <a:lstStyle/>
          <a:p>
            <a:r>
              <a:rPr lang="en-US" dirty="0"/>
              <a:t>Source is not significant</a:t>
            </a:r>
          </a:p>
        </p:txBody>
      </p:sp>
    </p:spTree>
    <p:extLst>
      <p:ext uri="{BB962C8B-B14F-4D97-AF65-F5344CB8AC3E}">
        <p14:creationId xmlns:p14="http://schemas.microsoft.com/office/powerpoint/2010/main" val="4228868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929E932-0D3E-4052-B566-F21D20EDDBC8}"/>
              </a:ext>
            </a:extLst>
          </p:cNvPr>
          <p:cNvSpPr/>
          <p:nvPr/>
        </p:nvSpPr>
        <p:spPr>
          <a:xfrm>
            <a:off x="4622826" y="880433"/>
            <a:ext cx="2994211" cy="129350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B860F862-35A7-4C6A-8AC3-3D2E346C8A7F}"/>
              </a:ext>
            </a:extLst>
          </p:cNvPr>
          <p:cNvSpPr/>
          <p:nvPr/>
        </p:nvSpPr>
        <p:spPr>
          <a:xfrm>
            <a:off x="8189406" y="4366743"/>
            <a:ext cx="2805953" cy="128937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F3AA94CF-8D24-4A2D-BC9E-12ADB25F487A}"/>
              </a:ext>
            </a:extLst>
          </p:cNvPr>
          <p:cNvSpPr/>
          <p:nvPr/>
        </p:nvSpPr>
        <p:spPr>
          <a:xfrm>
            <a:off x="3782671" y="4415367"/>
            <a:ext cx="2920545" cy="12744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5B47EF3-347A-4B06-96E8-0A04A1433C8D}"/>
              </a:ext>
            </a:extLst>
          </p:cNvPr>
          <p:cNvSpPr txBox="1"/>
          <p:nvPr/>
        </p:nvSpPr>
        <p:spPr>
          <a:xfrm>
            <a:off x="4611492" y="1187925"/>
            <a:ext cx="2994211" cy="707886"/>
          </a:xfrm>
          <a:prstGeom prst="rect">
            <a:avLst/>
          </a:prstGeom>
          <a:noFill/>
        </p:spPr>
        <p:txBody>
          <a:bodyPr wrap="square" rtlCol="0">
            <a:spAutoFit/>
          </a:bodyPr>
          <a:lstStyle/>
          <a:p>
            <a:pPr algn="ctr"/>
            <a:r>
              <a:rPr lang="en-US" sz="2000" dirty="0">
                <a:solidFill>
                  <a:schemeClr val="bg1"/>
                </a:solidFill>
              </a:rPr>
              <a:t>Multiple </a:t>
            </a:r>
          </a:p>
          <a:p>
            <a:pPr algn="ctr"/>
            <a:r>
              <a:rPr lang="en-US" sz="2000" dirty="0">
                <a:solidFill>
                  <a:schemeClr val="bg1"/>
                </a:solidFill>
              </a:rPr>
              <a:t>Hypotheses</a:t>
            </a:r>
          </a:p>
        </p:txBody>
      </p:sp>
      <p:sp>
        <p:nvSpPr>
          <p:cNvPr id="9" name="TextBox 8">
            <a:extLst>
              <a:ext uri="{FF2B5EF4-FFF2-40B4-BE49-F238E27FC236}">
                <a16:creationId xmlns:a16="http://schemas.microsoft.com/office/drawing/2014/main" id="{1E2AEF49-5035-4762-A0A9-1DEF369A24CA}"/>
              </a:ext>
            </a:extLst>
          </p:cNvPr>
          <p:cNvSpPr txBox="1"/>
          <p:nvPr/>
        </p:nvSpPr>
        <p:spPr>
          <a:xfrm>
            <a:off x="3384309" y="3341756"/>
            <a:ext cx="1465729" cy="369332"/>
          </a:xfrm>
          <a:prstGeom prst="rect">
            <a:avLst/>
          </a:prstGeom>
          <a:noFill/>
        </p:spPr>
        <p:txBody>
          <a:bodyPr wrap="square" rtlCol="0">
            <a:spAutoFit/>
          </a:bodyPr>
          <a:lstStyle/>
          <a:p>
            <a:pPr algn="ctr"/>
            <a:r>
              <a:rPr lang="en-US" dirty="0"/>
              <a:t>A Question</a:t>
            </a:r>
          </a:p>
        </p:txBody>
      </p:sp>
      <p:sp>
        <p:nvSpPr>
          <p:cNvPr id="13" name="Arrow: Up 12">
            <a:extLst>
              <a:ext uri="{FF2B5EF4-FFF2-40B4-BE49-F238E27FC236}">
                <a16:creationId xmlns:a16="http://schemas.microsoft.com/office/drawing/2014/main" id="{C1B583A0-4BB0-4217-8814-985C3A8FB0A9}"/>
              </a:ext>
            </a:extLst>
          </p:cNvPr>
          <p:cNvSpPr/>
          <p:nvPr/>
        </p:nvSpPr>
        <p:spPr>
          <a:xfrm rot="2653421">
            <a:off x="3569980" y="1718399"/>
            <a:ext cx="946835" cy="1451763"/>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A5FCE8DC-42E5-4530-9D97-41543061EE54}"/>
              </a:ext>
            </a:extLst>
          </p:cNvPr>
          <p:cNvSpPr txBox="1"/>
          <p:nvPr/>
        </p:nvSpPr>
        <p:spPr>
          <a:xfrm rot="18780206">
            <a:off x="2518026" y="2167159"/>
            <a:ext cx="2944905" cy="584775"/>
          </a:xfrm>
          <a:prstGeom prst="rect">
            <a:avLst/>
          </a:prstGeom>
          <a:noFill/>
        </p:spPr>
        <p:txBody>
          <a:bodyPr wrap="square" rtlCol="0">
            <a:spAutoFit/>
          </a:bodyPr>
          <a:lstStyle/>
          <a:p>
            <a:pPr algn="ctr"/>
            <a:r>
              <a:rPr lang="en-US" sz="1600" dirty="0"/>
              <a:t>Explanatory</a:t>
            </a:r>
          </a:p>
          <a:p>
            <a:pPr algn="ctr"/>
            <a:r>
              <a:rPr lang="en-US" sz="1600" dirty="0"/>
              <a:t>Hypotheses</a:t>
            </a:r>
          </a:p>
        </p:txBody>
      </p:sp>
      <p:sp>
        <p:nvSpPr>
          <p:cNvPr id="15" name="TextBox 14">
            <a:extLst>
              <a:ext uri="{FF2B5EF4-FFF2-40B4-BE49-F238E27FC236}">
                <a16:creationId xmlns:a16="http://schemas.microsoft.com/office/drawing/2014/main" id="{BC16FF3A-37F3-466D-9898-777C98DC5698}"/>
              </a:ext>
            </a:extLst>
          </p:cNvPr>
          <p:cNvSpPr txBox="1"/>
          <p:nvPr/>
        </p:nvSpPr>
        <p:spPr>
          <a:xfrm>
            <a:off x="2214369" y="1468332"/>
            <a:ext cx="2254625" cy="646331"/>
          </a:xfrm>
          <a:prstGeom prst="rect">
            <a:avLst/>
          </a:prstGeom>
          <a:noFill/>
        </p:spPr>
        <p:txBody>
          <a:bodyPr wrap="square" rtlCol="0">
            <a:spAutoFit/>
          </a:bodyPr>
          <a:lstStyle/>
          <a:p>
            <a:pPr algn="ctr"/>
            <a:r>
              <a:rPr lang="en-US" i="1" dirty="0">
                <a:solidFill>
                  <a:srgbClr val="0070C0"/>
                </a:solidFill>
              </a:rPr>
              <a:t>Abductive </a:t>
            </a:r>
          </a:p>
          <a:p>
            <a:pPr algn="ctr"/>
            <a:r>
              <a:rPr lang="en-US" i="1" dirty="0">
                <a:solidFill>
                  <a:srgbClr val="0070C0"/>
                </a:solidFill>
              </a:rPr>
              <a:t>Reasoning</a:t>
            </a:r>
          </a:p>
        </p:txBody>
      </p:sp>
      <p:sp>
        <p:nvSpPr>
          <p:cNvPr id="16" name="Arrow: Up 15">
            <a:extLst>
              <a:ext uri="{FF2B5EF4-FFF2-40B4-BE49-F238E27FC236}">
                <a16:creationId xmlns:a16="http://schemas.microsoft.com/office/drawing/2014/main" id="{6355CB5A-CBCA-4546-9213-E6D131A57FB0}"/>
              </a:ext>
            </a:extLst>
          </p:cNvPr>
          <p:cNvSpPr/>
          <p:nvPr/>
        </p:nvSpPr>
        <p:spPr>
          <a:xfrm rot="8538636">
            <a:off x="7582020" y="2162063"/>
            <a:ext cx="946835" cy="2127610"/>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0DAE0771-B9F5-4346-843D-52066EFB73B2}"/>
              </a:ext>
            </a:extLst>
          </p:cNvPr>
          <p:cNvSpPr txBox="1"/>
          <p:nvPr/>
        </p:nvSpPr>
        <p:spPr>
          <a:xfrm>
            <a:off x="5900778" y="2848586"/>
            <a:ext cx="2254625" cy="646331"/>
          </a:xfrm>
          <a:prstGeom prst="rect">
            <a:avLst/>
          </a:prstGeom>
          <a:noFill/>
        </p:spPr>
        <p:txBody>
          <a:bodyPr wrap="square" rtlCol="0">
            <a:spAutoFit/>
          </a:bodyPr>
          <a:lstStyle/>
          <a:p>
            <a:pPr algn="ctr"/>
            <a:r>
              <a:rPr lang="en-US" i="1" dirty="0">
                <a:solidFill>
                  <a:srgbClr val="0070C0"/>
                </a:solidFill>
              </a:rPr>
              <a:t>Deductive </a:t>
            </a:r>
          </a:p>
          <a:p>
            <a:pPr algn="ctr"/>
            <a:r>
              <a:rPr lang="en-US" i="1" dirty="0">
                <a:solidFill>
                  <a:srgbClr val="0070C0"/>
                </a:solidFill>
              </a:rPr>
              <a:t>Reasoning</a:t>
            </a:r>
          </a:p>
        </p:txBody>
      </p:sp>
      <p:sp>
        <p:nvSpPr>
          <p:cNvPr id="18" name="TextBox 17">
            <a:extLst>
              <a:ext uri="{FF2B5EF4-FFF2-40B4-BE49-F238E27FC236}">
                <a16:creationId xmlns:a16="http://schemas.microsoft.com/office/drawing/2014/main" id="{E6E7264E-8336-492B-99EB-65222B3D1C91}"/>
              </a:ext>
            </a:extLst>
          </p:cNvPr>
          <p:cNvSpPr txBox="1"/>
          <p:nvPr/>
        </p:nvSpPr>
        <p:spPr>
          <a:xfrm>
            <a:off x="572646" y="-2573"/>
            <a:ext cx="11411712" cy="954107"/>
          </a:xfrm>
          <a:prstGeom prst="rect">
            <a:avLst/>
          </a:prstGeom>
          <a:noFill/>
        </p:spPr>
        <p:txBody>
          <a:bodyPr wrap="square" rtlCol="0">
            <a:spAutoFit/>
          </a:bodyPr>
          <a:lstStyle/>
          <a:p>
            <a:pPr algn="ctr"/>
            <a:r>
              <a:rPr lang="en-US" sz="2800" dirty="0"/>
              <a:t>Peirce’s Trichotomy of the Scientific Method </a:t>
            </a:r>
          </a:p>
          <a:p>
            <a:pPr algn="ctr"/>
            <a:r>
              <a:rPr lang="en-US" sz="2800" dirty="0"/>
              <a:t>As Self Correcting Cycles Leading to the “Truth” </a:t>
            </a:r>
          </a:p>
        </p:txBody>
      </p:sp>
      <p:sp>
        <p:nvSpPr>
          <p:cNvPr id="19" name="TextBox 18">
            <a:extLst>
              <a:ext uri="{FF2B5EF4-FFF2-40B4-BE49-F238E27FC236}">
                <a16:creationId xmlns:a16="http://schemas.microsoft.com/office/drawing/2014/main" id="{4944BAFE-92FC-4620-BE07-104E7E34BD6F}"/>
              </a:ext>
            </a:extLst>
          </p:cNvPr>
          <p:cNvSpPr txBox="1"/>
          <p:nvPr/>
        </p:nvSpPr>
        <p:spPr>
          <a:xfrm rot="3175636">
            <a:off x="6470333" y="2771893"/>
            <a:ext cx="2944905" cy="584775"/>
          </a:xfrm>
          <a:prstGeom prst="rect">
            <a:avLst/>
          </a:prstGeom>
          <a:noFill/>
        </p:spPr>
        <p:txBody>
          <a:bodyPr wrap="square" rtlCol="0">
            <a:spAutoFit/>
          </a:bodyPr>
          <a:lstStyle/>
          <a:p>
            <a:pPr algn="ctr"/>
            <a:r>
              <a:rPr lang="en-US" sz="1600" dirty="0"/>
              <a:t>What Must </a:t>
            </a:r>
          </a:p>
          <a:p>
            <a:pPr algn="ctr"/>
            <a:r>
              <a:rPr lang="en-US" sz="1600" dirty="0"/>
              <a:t>Happen If True?</a:t>
            </a:r>
          </a:p>
        </p:txBody>
      </p:sp>
      <p:sp>
        <p:nvSpPr>
          <p:cNvPr id="20" name="TextBox 19">
            <a:extLst>
              <a:ext uri="{FF2B5EF4-FFF2-40B4-BE49-F238E27FC236}">
                <a16:creationId xmlns:a16="http://schemas.microsoft.com/office/drawing/2014/main" id="{6C85D4FE-48C3-4588-84B3-62A5808BC84A}"/>
              </a:ext>
            </a:extLst>
          </p:cNvPr>
          <p:cNvSpPr txBox="1"/>
          <p:nvPr/>
        </p:nvSpPr>
        <p:spPr>
          <a:xfrm>
            <a:off x="8912510" y="1903179"/>
            <a:ext cx="3199423" cy="2585323"/>
          </a:xfrm>
          <a:prstGeom prst="rect">
            <a:avLst/>
          </a:prstGeom>
          <a:noFill/>
        </p:spPr>
        <p:txBody>
          <a:bodyPr wrap="square" rtlCol="0">
            <a:spAutoFit/>
          </a:bodyPr>
          <a:lstStyle/>
          <a:p>
            <a:r>
              <a:rPr lang="en-US" dirty="0"/>
              <a:t>What are Testable Conclusions About Other Phenomenon That Must Be Reached For Each Hypothesis if True?</a:t>
            </a:r>
          </a:p>
          <a:p>
            <a:endParaRPr lang="en-US" dirty="0"/>
          </a:p>
          <a:p>
            <a:r>
              <a:rPr lang="en-US" dirty="0"/>
              <a:t>Controlled Experiments Based Upon Samples From a Population</a:t>
            </a:r>
          </a:p>
          <a:p>
            <a:endParaRPr lang="en-US" dirty="0"/>
          </a:p>
        </p:txBody>
      </p:sp>
      <p:sp>
        <p:nvSpPr>
          <p:cNvPr id="22" name="TextBox 21">
            <a:extLst>
              <a:ext uri="{FF2B5EF4-FFF2-40B4-BE49-F238E27FC236}">
                <a16:creationId xmlns:a16="http://schemas.microsoft.com/office/drawing/2014/main" id="{11F88B77-AC17-4BCB-9F4D-796D9C785E79}"/>
              </a:ext>
            </a:extLst>
          </p:cNvPr>
          <p:cNvSpPr txBox="1"/>
          <p:nvPr/>
        </p:nvSpPr>
        <p:spPr>
          <a:xfrm>
            <a:off x="7800648" y="4555858"/>
            <a:ext cx="3636802" cy="954107"/>
          </a:xfrm>
          <a:prstGeom prst="rect">
            <a:avLst/>
          </a:prstGeom>
          <a:noFill/>
        </p:spPr>
        <p:txBody>
          <a:bodyPr wrap="square" rtlCol="0">
            <a:spAutoFit/>
          </a:bodyPr>
          <a:lstStyle/>
          <a:p>
            <a:pPr algn="ctr"/>
            <a:r>
              <a:rPr lang="en-US" sz="2000" dirty="0">
                <a:solidFill>
                  <a:schemeClr val="bg1"/>
                </a:solidFill>
              </a:rPr>
              <a:t>Elimination </a:t>
            </a:r>
          </a:p>
          <a:p>
            <a:pPr algn="ctr"/>
            <a:r>
              <a:rPr lang="en-US" sz="2000" dirty="0">
                <a:solidFill>
                  <a:schemeClr val="bg1"/>
                </a:solidFill>
              </a:rPr>
              <a:t>of False Hypotheses</a:t>
            </a:r>
          </a:p>
          <a:p>
            <a:pPr algn="ctr"/>
            <a:r>
              <a:rPr lang="en-US" sz="1600" i="1" dirty="0">
                <a:solidFill>
                  <a:schemeClr val="bg1"/>
                </a:solidFill>
              </a:rPr>
              <a:t>(retroduction)</a:t>
            </a:r>
          </a:p>
        </p:txBody>
      </p:sp>
      <p:sp>
        <p:nvSpPr>
          <p:cNvPr id="67" name="TextBox 66">
            <a:extLst>
              <a:ext uri="{FF2B5EF4-FFF2-40B4-BE49-F238E27FC236}">
                <a16:creationId xmlns:a16="http://schemas.microsoft.com/office/drawing/2014/main" id="{580721A0-E439-4CA7-B123-2C54EA86B979}"/>
              </a:ext>
            </a:extLst>
          </p:cNvPr>
          <p:cNvSpPr txBox="1"/>
          <p:nvPr/>
        </p:nvSpPr>
        <p:spPr>
          <a:xfrm>
            <a:off x="4074305" y="4662067"/>
            <a:ext cx="2366881" cy="646331"/>
          </a:xfrm>
          <a:prstGeom prst="rect">
            <a:avLst/>
          </a:prstGeom>
          <a:noFill/>
        </p:spPr>
        <p:txBody>
          <a:bodyPr wrap="square" rtlCol="0">
            <a:spAutoFit/>
          </a:bodyPr>
          <a:lstStyle/>
          <a:p>
            <a:pPr algn="ctr"/>
            <a:r>
              <a:rPr lang="en-US" dirty="0">
                <a:solidFill>
                  <a:schemeClr val="bg1"/>
                </a:solidFill>
              </a:rPr>
              <a:t>Sufficient  Accuracy Reached to Take Action</a:t>
            </a:r>
          </a:p>
        </p:txBody>
      </p:sp>
      <p:sp>
        <p:nvSpPr>
          <p:cNvPr id="72" name="TextBox 71">
            <a:extLst>
              <a:ext uri="{FF2B5EF4-FFF2-40B4-BE49-F238E27FC236}">
                <a16:creationId xmlns:a16="http://schemas.microsoft.com/office/drawing/2014/main" id="{B935D535-582C-49B6-8FE4-5C33613CE95F}"/>
              </a:ext>
            </a:extLst>
          </p:cNvPr>
          <p:cNvSpPr txBox="1"/>
          <p:nvPr/>
        </p:nvSpPr>
        <p:spPr>
          <a:xfrm>
            <a:off x="5362412" y="5697186"/>
            <a:ext cx="2254625" cy="646331"/>
          </a:xfrm>
          <a:prstGeom prst="rect">
            <a:avLst/>
          </a:prstGeom>
          <a:noFill/>
        </p:spPr>
        <p:txBody>
          <a:bodyPr wrap="square" rtlCol="0">
            <a:spAutoFit/>
          </a:bodyPr>
          <a:lstStyle/>
          <a:p>
            <a:pPr algn="ctr"/>
            <a:r>
              <a:rPr lang="en-US" i="1" dirty="0">
                <a:solidFill>
                  <a:srgbClr val="0070C0"/>
                </a:solidFill>
              </a:rPr>
              <a:t>Inductive </a:t>
            </a:r>
          </a:p>
          <a:p>
            <a:pPr algn="ctr"/>
            <a:r>
              <a:rPr lang="en-US" i="1" dirty="0">
                <a:solidFill>
                  <a:srgbClr val="0070C0"/>
                </a:solidFill>
              </a:rPr>
              <a:t>Reasoning</a:t>
            </a:r>
          </a:p>
        </p:txBody>
      </p:sp>
      <p:sp>
        <p:nvSpPr>
          <p:cNvPr id="73" name="TextBox 72">
            <a:extLst>
              <a:ext uri="{FF2B5EF4-FFF2-40B4-BE49-F238E27FC236}">
                <a16:creationId xmlns:a16="http://schemas.microsoft.com/office/drawing/2014/main" id="{4FC1A416-B474-4DD7-9D9A-6C18824F9C55}"/>
              </a:ext>
            </a:extLst>
          </p:cNvPr>
          <p:cNvSpPr txBox="1"/>
          <p:nvPr/>
        </p:nvSpPr>
        <p:spPr>
          <a:xfrm>
            <a:off x="3087220" y="6100988"/>
            <a:ext cx="2191948" cy="584775"/>
          </a:xfrm>
          <a:prstGeom prst="rect">
            <a:avLst/>
          </a:prstGeom>
          <a:noFill/>
        </p:spPr>
        <p:txBody>
          <a:bodyPr wrap="square" rtlCol="0">
            <a:spAutoFit/>
          </a:bodyPr>
          <a:lstStyle/>
          <a:p>
            <a:r>
              <a:rPr lang="en-US" sz="1600" i="1" dirty="0"/>
              <a:t>Economics Plays a Role in Sufficiency Decision.</a:t>
            </a:r>
          </a:p>
        </p:txBody>
      </p:sp>
      <p:cxnSp>
        <p:nvCxnSpPr>
          <p:cNvPr id="75" name="Straight Arrow Connector 74">
            <a:extLst>
              <a:ext uri="{FF2B5EF4-FFF2-40B4-BE49-F238E27FC236}">
                <a16:creationId xmlns:a16="http://schemas.microsoft.com/office/drawing/2014/main" id="{07BD4346-2116-4FFA-8C15-B821C4EF0399}"/>
              </a:ext>
            </a:extLst>
          </p:cNvPr>
          <p:cNvCxnSpPr>
            <a:cxnSpLocks/>
          </p:cNvCxnSpPr>
          <p:nvPr/>
        </p:nvCxnSpPr>
        <p:spPr>
          <a:xfrm flipV="1">
            <a:off x="3720866" y="5815383"/>
            <a:ext cx="304168" cy="285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D3DB10C-6874-429A-9EB5-D0BDA6BFD7B0}"/>
              </a:ext>
            </a:extLst>
          </p:cNvPr>
          <p:cNvSpPr txBox="1"/>
          <p:nvPr/>
        </p:nvSpPr>
        <p:spPr>
          <a:xfrm>
            <a:off x="3330853" y="3062153"/>
            <a:ext cx="2147270" cy="369332"/>
          </a:xfrm>
          <a:prstGeom prst="rect">
            <a:avLst/>
          </a:prstGeom>
          <a:noFill/>
        </p:spPr>
        <p:txBody>
          <a:bodyPr wrap="square" rtlCol="0">
            <a:spAutoFit/>
          </a:bodyPr>
          <a:lstStyle/>
          <a:p>
            <a:r>
              <a:rPr lang="en-US" b="1" dirty="0">
                <a:solidFill>
                  <a:srgbClr val="00B050"/>
                </a:solidFill>
              </a:rPr>
              <a:t>Begin Research</a:t>
            </a:r>
          </a:p>
        </p:txBody>
      </p:sp>
      <p:sp>
        <p:nvSpPr>
          <p:cNvPr id="48" name="Arrow: Up 47">
            <a:extLst>
              <a:ext uri="{FF2B5EF4-FFF2-40B4-BE49-F238E27FC236}">
                <a16:creationId xmlns:a16="http://schemas.microsoft.com/office/drawing/2014/main" id="{54CBEA6A-8242-4CE4-9ADF-607096B641F8}"/>
              </a:ext>
            </a:extLst>
          </p:cNvPr>
          <p:cNvSpPr/>
          <p:nvPr/>
        </p:nvSpPr>
        <p:spPr>
          <a:xfrm rot="16200000">
            <a:off x="6950543" y="4326705"/>
            <a:ext cx="946835" cy="1451763"/>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69BDDB9F-BC7F-4458-BF0F-38FAB07B335F}"/>
              </a:ext>
            </a:extLst>
          </p:cNvPr>
          <p:cNvSpPr txBox="1"/>
          <p:nvPr/>
        </p:nvSpPr>
        <p:spPr>
          <a:xfrm>
            <a:off x="6128978" y="4757904"/>
            <a:ext cx="2805953" cy="584775"/>
          </a:xfrm>
          <a:prstGeom prst="rect">
            <a:avLst/>
          </a:prstGeom>
          <a:noFill/>
        </p:spPr>
        <p:txBody>
          <a:bodyPr wrap="square" rtlCol="0">
            <a:spAutoFit/>
          </a:bodyPr>
          <a:lstStyle/>
          <a:p>
            <a:pPr algn="ctr"/>
            <a:r>
              <a:rPr lang="en-US" sz="1600" dirty="0"/>
              <a:t>Test Predictive </a:t>
            </a:r>
          </a:p>
          <a:p>
            <a:pPr algn="ctr"/>
            <a:r>
              <a:rPr lang="en-US" sz="1600" dirty="0"/>
              <a:t>Models</a:t>
            </a:r>
          </a:p>
        </p:txBody>
      </p:sp>
      <p:sp>
        <p:nvSpPr>
          <p:cNvPr id="49" name="TextBox 48">
            <a:extLst>
              <a:ext uri="{FF2B5EF4-FFF2-40B4-BE49-F238E27FC236}">
                <a16:creationId xmlns:a16="http://schemas.microsoft.com/office/drawing/2014/main" id="{E9128566-635D-4E22-8CA8-46353A0E4882}"/>
              </a:ext>
            </a:extLst>
          </p:cNvPr>
          <p:cNvSpPr txBox="1"/>
          <p:nvPr/>
        </p:nvSpPr>
        <p:spPr>
          <a:xfrm>
            <a:off x="6923736" y="5649659"/>
            <a:ext cx="1465729" cy="646331"/>
          </a:xfrm>
          <a:prstGeom prst="rect">
            <a:avLst/>
          </a:prstGeom>
          <a:noFill/>
        </p:spPr>
        <p:txBody>
          <a:bodyPr wrap="square" rtlCol="0">
            <a:spAutoFit/>
          </a:bodyPr>
          <a:lstStyle/>
          <a:p>
            <a:pPr algn="ctr"/>
            <a:r>
              <a:rPr lang="en-US" dirty="0"/>
              <a:t>Assess Accuracy</a:t>
            </a:r>
          </a:p>
        </p:txBody>
      </p:sp>
      <p:sp>
        <p:nvSpPr>
          <p:cNvPr id="50" name="Rectangle: Rounded Corners 49">
            <a:extLst>
              <a:ext uri="{FF2B5EF4-FFF2-40B4-BE49-F238E27FC236}">
                <a16:creationId xmlns:a16="http://schemas.microsoft.com/office/drawing/2014/main" id="{B07A1404-276E-463E-AF32-6CC39A8B190A}"/>
              </a:ext>
            </a:extLst>
          </p:cNvPr>
          <p:cNvSpPr/>
          <p:nvPr/>
        </p:nvSpPr>
        <p:spPr>
          <a:xfrm>
            <a:off x="316212" y="3225868"/>
            <a:ext cx="2920545" cy="12744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Bent-Up 11">
            <a:extLst>
              <a:ext uri="{FF2B5EF4-FFF2-40B4-BE49-F238E27FC236}">
                <a16:creationId xmlns:a16="http://schemas.microsoft.com/office/drawing/2014/main" id="{7A153FEA-8ED1-47CB-B8C8-351935CC139B}"/>
              </a:ext>
            </a:extLst>
          </p:cNvPr>
          <p:cNvSpPr/>
          <p:nvPr/>
        </p:nvSpPr>
        <p:spPr>
          <a:xfrm flipH="1">
            <a:off x="1570939" y="4542549"/>
            <a:ext cx="2191949" cy="983455"/>
          </a:xfrm>
          <a:prstGeom prst="ben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7AE223AE-7625-4688-A0C8-978DAA6794A8}"/>
              </a:ext>
            </a:extLst>
          </p:cNvPr>
          <p:cNvSpPr txBox="1"/>
          <p:nvPr/>
        </p:nvSpPr>
        <p:spPr>
          <a:xfrm>
            <a:off x="1724809" y="5205002"/>
            <a:ext cx="1939217" cy="369332"/>
          </a:xfrm>
          <a:prstGeom prst="rect">
            <a:avLst/>
          </a:prstGeom>
          <a:noFill/>
        </p:spPr>
        <p:txBody>
          <a:bodyPr wrap="square" rtlCol="0">
            <a:spAutoFit/>
          </a:bodyPr>
          <a:lstStyle/>
          <a:p>
            <a:pPr algn="ctr"/>
            <a:r>
              <a:rPr lang="en-US" dirty="0"/>
              <a:t>Execute Actions</a:t>
            </a:r>
          </a:p>
        </p:txBody>
      </p:sp>
      <p:sp>
        <p:nvSpPr>
          <p:cNvPr id="51" name="TextBox 50">
            <a:extLst>
              <a:ext uri="{FF2B5EF4-FFF2-40B4-BE49-F238E27FC236}">
                <a16:creationId xmlns:a16="http://schemas.microsoft.com/office/drawing/2014/main" id="{CE51CCC8-4C1B-4348-AA58-747E9030A4EC}"/>
              </a:ext>
            </a:extLst>
          </p:cNvPr>
          <p:cNvSpPr txBox="1"/>
          <p:nvPr/>
        </p:nvSpPr>
        <p:spPr>
          <a:xfrm>
            <a:off x="541368" y="3410244"/>
            <a:ext cx="2366881" cy="923330"/>
          </a:xfrm>
          <a:prstGeom prst="rect">
            <a:avLst/>
          </a:prstGeom>
          <a:noFill/>
        </p:spPr>
        <p:txBody>
          <a:bodyPr wrap="square" rtlCol="0">
            <a:spAutoFit/>
          </a:bodyPr>
          <a:lstStyle/>
          <a:p>
            <a:pPr algn="ctr"/>
            <a:r>
              <a:rPr lang="en-US" dirty="0">
                <a:solidFill>
                  <a:schemeClr val="bg1"/>
                </a:solidFill>
              </a:rPr>
              <a:t>Assess Results of Application and Adjust Hypotheses</a:t>
            </a:r>
          </a:p>
        </p:txBody>
      </p:sp>
      <p:grpSp>
        <p:nvGrpSpPr>
          <p:cNvPr id="26" name="Group 25">
            <a:extLst>
              <a:ext uri="{FF2B5EF4-FFF2-40B4-BE49-F238E27FC236}">
                <a16:creationId xmlns:a16="http://schemas.microsoft.com/office/drawing/2014/main" id="{E0D3247A-9C82-456B-BD4E-3DB8ED268BD0}"/>
              </a:ext>
            </a:extLst>
          </p:cNvPr>
          <p:cNvGrpSpPr/>
          <p:nvPr/>
        </p:nvGrpSpPr>
        <p:grpSpPr>
          <a:xfrm>
            <a:off x="308683" y="1858804"/>
            <a:ext cx="3301378" cy="1200329"/>
            <a:chOff x="172230" y="2033927"/>
            <a:chExt cx="3301378" cy="1200329"/>
          </a:xfrm>
        </p:grpSpPr>
        <p:sp>
          <p:nvSpPr>
            <p:cNvPr id="24" name="Arrow: Bent 23">
              <a:extLst>
                <a:ext uri="{FF2B5EF4-FFF2-40B4-BE49-F238E27FC236}">
                  <a16:creationId xmlns:a16="http://schemas.microsoft.com/office/drawing/2014/main" id="{AA32D6B8-9C53-4C24-94A8-DB75A7FBC909}"/>
                </a:ext>
              </a:extLst>
            </p:cNvPr>
            <p:cNvSpPr/>
            <p:nvPr/>
          </p:nvSpPr>
          <p:spPr>
            <a:xfrm>
              <a:off x="1618903" y="2340815"/>
              <a:ext cx="761742" cy="886705"/>
            </a:xfrm>
            <a:prstGeom prst="ben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TextBox 51">
              <a:extLst>
                <a:ext uri="{FF2B5EF4-FFF2-40B4-BE49-F238E27FC236}">
                  <a16:creationId xmlns:a16="http://schemas.microsoft.com/office/drawing/2014/main" id="{0D308085-6B94-498F-B8C4-105F80A3D24F}"/>
                </a:ext>
              </a:extLst>
            </p:cNvPr>
            <p:cNvSpPr txBox="1"/>
            <p:nvPr/>
          </p:nvSpPr>
          <p:spPr>
            <a:xfrm>
              <a:off x="172230" y="2033927"/>
              <a:ext cx="1465729" cy="1200329"/>
            </a:xfrm>
            <a:prstGeom prst="rect">
              <a:avLst/>
            </a:prstGeom>
            <a:noFill/>
          </p:spPr>
          <p:txBody>
            <a:bodyPr wrap="square" rtlCol="0">
              <a:spAutoFit/>
            </a:bodyPr>
            <a:lstStyle/>
            <a:p>
              <a:pPr algn="ctr"/>
              <a:r>
                <a:rPr lang="en-US" dirty="0">
                  <a:solidFill>
                    <a:srgbClr val="FF0000"/>
                  </a:solidFill>
                </a:rPr>
                <a:t>Begin Next Cycle with Convergence on “Truth”</a:t>
              </a:r>
            </a:p>
          </p:txBody>
        </p:sp>
        <p:sp>
          <p:nvSpPr>
            <p:cNvPr id="25" name="Arrow: Right 24">
              <a:extLst>
                <a:ext uri="{FF2B5EF4-FFF2-40B4-BE49-F238E27FC236}">
                  <a16:creationId xmlns:a16="http://schemas.microsoft.com/office/drawing/2014/main" id="{AD56446E-6931-42EC-B524-CA9B31F1A003}"/>
                </a:ext>
              </a:extLst>
            </p:cNvPr>
            <p:cNvSpPr/>
            <p:nvPr/>
          </p:nvSpPr>
          <p:spPr>
            <a:xfrm>
              <a:off x="2476349" y="2313069"/>
              <a:ext cx="868065" cy="474147"/>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3" name="TextBox 52">
              <a:extLst>
                <a:ext uri="{FF2B5EF4-FFF2-40B4-BE49-F238E27FC236}">
                  <a16:creationId xmlns:a16="http://schemas.microsoft.com/office/drawing/2014/main" id="{1C900320-A2EE-4DBB-8110-DFEDDF8DFAA6}"/>
                </a:ext>
              </a:extLst>
            </p:cNvPr>
            <p:cNvSpPr txBox="1"/>
            <p:nvPr/>
          </p:nvSpPr>
          <p:spPr>
            <a:xfrm>
              <a:off x="2342889" y="2386676"/>
              <a:ext cx="1130719" cy="307777"/>
            </a:xfrm>
            <a:prstGeom prst="rect">
              <a:avLst/>
            </a:prstGeom>
            <a:noFill/>
          </p:spPr>
          <p:txBody>
            <a:bodyPr wrap="square" rtlCol="0">
              <a:spAutoFit/>
            </a:bodyPr>
            <a:lstStyle/>
            <a:p>
              <a:pPr algn="ctr"/>
              <a:r>
                <a:rPr lang="en-US" sz="1400" dirty="0"/>
                <a:t>Experience</a:t>
              </a:r>
            </a:p>
          </p:txBody>
        </p:sp>
      </p:grpSp>
      <p:sp>
        <p:nvSpPr>
          <p:cNvPr id="33" name="TextBox 32">
            <a:extLst>
              <a:ext uri="{FF2B5EF4-FFF2-40B4-BE49-F238E27FC236}">
                <a16:creationId xmlns:a16="http://schemas.microsoft.com/office/drawing/2014/main" id="{42D0D50D-B000-4206-A0B5-DA029F1ECAEA}"/>
              </a:ext>
            </a:extLst>
          </p:cNvPr>
          <p:cNvSpPr txBox="1"/>
          <p:nvPr/>
        </p:nvSpPr>
        <p:spPr>
          <a:xfrm>
            <a:off x="502469" y="5815383"/>
            <a:ext cx="2191948" cy="584775"/>
          </a:xfrm>
          <a:prstGeom prst="rect">
            <a:avLst/>
          </a:prstGeom>
          <a:noFill/>
        </p:spPr>
        <p:txBody>
          <a:bodyPr wrap="square" rtlCol="0">
            <a:spAutoFit/>
          </a:bodyPr>
          <a:lstStyle/>
          <a:p>
            <a:r>
              <a:rPr lang="en-US" sz="1600" i="1" dirty="0"/>
              <a:t>reflects imaginative interpretation of results.</a:t>
            </a:r>
          </a:p>
        </p:txBody>
      </p:sp>
      <p:cxnSp>
        <p:nvCxnSpPr>
          <p:cNvPr id="34" name="Straight Arrow Connector 33">
            <a:extLst>
              <a:ext uri="{FF2B5EF4-FFF2-40B4-BE49-F238E27FC236}">
                <a16:creationId xmlns:a16="http://schemas.microsoft.com/office/drawing/2014/main" id="{D53BBA08-67DC-4E72-9339-07B5DC1893DD}"/>
              </a:ext>
            </a:extLst>
          </p:cNvPr>
          <p:cNvCxnSpPr>
            <a:cxnSpLocks/>
          </p:cNvCxnSpPr>
          <p:nvPr/>
        </p:nvCxnSpPr>
        <p:spPr>
          <a:xfrm flipV="1">
            <a:off x="1073065" y="5431531"/>
            <a:ext cx="304168" cy="285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60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663BD1-1487-4541-B3AC-7A0982B5CF45}"/>
              </a:ext>
            </a:extLst>
          </p:cNvPr>
          <p:cNvPicPr>
            <a:picLocks noChangeAspect="1"/>
          </p:cNvPicPr>
          <p:nvPr/>
        </p:nvPicPr>
        <p:blipFill>
          <a:blip r:embed="rId2"/>
          <a:stretch>
            <a:fillRect/>
          </a:stretch>
        </p:blipFill>
        <p:spPr>
          <a:xfrm>
            <a:off x="1887936" y="929000"/>
            <a:ext cx="8780952" cy="5000000"/>
          </a:xfrm>
          <a:prstGeom prst="rect">
            <a:avLst/>
          </a:prstGeom>
        </p:spPr>
      </p:pic>
      <p:sp>
        <p:nvSpPr>
          <p:cNvPr id="3" name="TextBox 2">
            <a:extLst>
              <a:ext uri="{FF2B5EF4-FFF2-40B4-BE49-F238E27FC236}">
                <a16:creationId xmlns:a16="http://schemas.microsoft.com/office/drawing/2014/main" id="{52208875-312D-4710-9CBF-FCE4F0C1104B}"/>
              </a:ext>
            </a:extLst>
          </p:cNvPr>
          <p:cNvSpPr txBox="1"/>
          <p:nvPr/>
        </p:nvSpPr>
        <p:spPr>
          <a:xfrm>
            <a:off x="4333460" y="290683"/>
            <a:ext cx="6944139" cy="369332"/>
          </a:xfrm>
          <a:prstGeom prst="rect">
            <a:avLst/>
          </a:prstGeom>
          <a:noFill/>
        </p:spPr>
        <p:txBody>
          <a:bodyPr wrap="square" rtlCol="0">
            <a:spAutoFit/>
          </a:bodyPr>
          <a:lstStyle/>
          <a:p>
            <a:r>
              <a:rPr lang="en-US" dirty="0"/>
              <a:t>Probability Predictions From Regression Versus Actual</a:t>
            </a:r>
          </a:p>
        </p:txBody>
      </p:sp>
      <p:sp>
        <p:nvSpPr>
          <p:cNvPr id="4" name="TextBox 3">
            <a:extLst>
              <a:ext uri="{FF2B5EF4-FFF2-40B4-BE49-F238E27FC236}">
                <a16:creationId xmlns:a16="http://schemas.microsoft.com/office/drawing/2014/main" id="{D2DACAD0-D928-4C44-8CED-286271B6DFD7}"/>
              </a:ext>
            </a:extLst>
          </p:cNvPr>
          <p:cNvSpPr txBox="1"/>
          <p:nvPr/>
        </p:nvSpPr>
        <p:spPr>
          <a:xfrm>
            <a:off x="251791" y="1987826"/>
            <a:ext cx="1987826" cy="646331"/>
          </a:xfrm>
          <a:prstGeom prst="rect">
            <a:avLst/>
          </a:prstGeom>
          <a:noFill/>
        </p:spPr>
        <p:txBody>
          <a:bodyPr wrap="square" rtlCol="0">
            <a:spAutoFit/>
          </a:bodyPr>
          <a:lstStyle/>
          <a:p>
            <a:r>
              <a:rPr lang="en-US" dirty="0"/>
              <a:t>Negative Values Inappropriate</a:t>
            </a:r>
          </a:p>
        </p:txBody>
      </p:sp>
      <p:cxnSp>
        <p:nvCxnSpPr>
          <p:cNvPr id="6" name="Straight Arrow Connector 5">
            <a:extLst>
              <a:ext uri="{FF2B5EF4-FFF2-40B4-BE49-F238E27FC236}">
                <a16:creationId xmlns:a16="http://schemas.microsoft.com/office/drawing/2014/main" id="{C8DCABA9-ED2E-4303-98DD-789E4A129ED6}"/>
              </a:ext>
            </a:extLst>
          </p:cNvPr>
          <p:cNvCxnSpPr>
            <a:cxnSpLocks/>
          </p:cNvCxnSpPr>
          <p:nvPr/>
        </p:nvCxnSpPr>
        <p:spPr>
          <a:xfrm>
            <a:off x="887896" y="2557670"/>
            <a:ext cx="2987866" cy="2493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89C9041-42A6-4C8E-8C2D-0DD4E2840BCD}"/>
              </a:ext>
            </a:extLst>
          </p:cNvPr>
          <p:cNvSpPr txBox="1"/>
          <p:nvPr/>
        </p:nvSpPr>
        <p:spPr>
          <a:xfrm>
            <a:off x="5817240" y="1113666"/>
            <a:ext cx="3976577" cy="369332"/>
          </a:xfrm>
          <a:prstGeom prst="rect">
            <a:avLst/>
          </a:prstGeom>
          <a:noFill/>
        </p:spPr>
        <p:txBody>
          <a:bodyPr wrap="square" rtlCol="0">
            <a:spAutoFit/>
          </a:bodyPr>
          <a:lstStyle/>
          <a:p>
            <a:pPr algn="ctr"/>
            <a:r>
              <a:rPr lang="en-US" dirty="0"/>
              <a:t>X Variables</a:t>
            </a:r>
          </a:p>
        </p:txBody>
      </p:sp>
    </p:spTree>
    <p:extLst>
      <p:ext uri="{BB962C8B-B14F-4D97-AF65-F5344CB8AC3E}">
        <p14:creationId xmlns:p14="http://schemas.microsoft.com/office/powerpoint/2010/main" val="3173157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735B5A-A6B9-483E-9403-0389C8448FE3}"/>
              </a:ext>
            </a:extLst>
          </p:cNvPr>
          <p:cNvPicPr>
            <a:picLocks noChangeAspect="1"/>
          </p:cNvPicPr>
          <p:nvPr/>
        </p:nvPicPr>
        <p:blipFill>
          <a:blip r:embed="rId2"/>
          <a:stretch>
            <a:fillRect/>
          </a:stretch>
        </p:blipFill>
        <p:spPr>
          <a:xfrm>
            <a:off x="925351" y="672862"/>
            <a:ext cx="10341298" cy="4261448"/>
          </a:xfrm>
          <a:prstGeom prst="rect">
            <a:avLst/>
          </a:prstGeom>
        </p:spPr>
      </p:pic>
      <p:sp>
        <p:nvSpPr>
          <p:cNvPr id="3" name="TextBox 2">
            <a:extLst>
              <a:ext uri="{FF2B5EF4-FFF2-40B4-BE49-F238E27FC236}">
                <a16:creationId xmlns:a16="http://schemas.microsoft.com/office/drawing/2014/main" id="{8273FF79-1364-4858-91DE-C53B05D61B66}"/>
              </a:ext>
            </a:extLst>
          </p:cNvPr>
          <p:cNvSpPr txBox="1"/>
          <p:nvPr/>
        </p:nvSpPr>
        <p:spPr>
          <a:xfrm>
            <a:off x="1326107" y="5405356"/>
            <a:ext cx="9539785" cy="646331"/>
          </a:xfrm>
          <a:prstGeom prst="rect">
            <a:avLst/>
          </a:prstGeom>
          <a:noFill/>
        </p:spPr>
        <p:txBody>
          <a:bodyPr wrap="square" rtlCol="0">
            <a:spAutoFit/>
          </a:bodyPr>
          <a:lstStyle/>
          <a:p>
            <a:r>
              <a:rPr lang="en-US" dirty="0"/>
              <a:t>So the Critical Question Becomes: “How much better can I do than the mean of my dependent variable?”. P(Y|X)</a:t>
            </a:r>
          </a:p>
        </p:txBody>
      </p:sp>
    </p:spTree>
    <p:extLst>
      <p:ext uri="{BB962C8B-B14F-4D97-AF65-F5344CB8AC3E}">
        <p14:creationId xmlns:p14="http://schemas.microsoft.com/office/powerpoint/2010/main" val="2583854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8AF683DB-EEFC-44D7-A75B-D6D9F3F4370E}"/>
              </a:ext>
            </a:extLst>
          </p:cNvPr>
          <p:cNvCxnSpPr/>
          <p:nvPr/>
        </p:nvCxnSpPr>
        <p:spPr>
          <a:xfrm flipV="1">
            <a:off x="1123720" y="1222872"/>
            <a:ext cx="0" cy="2206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861DA948-265F-4A7F-8EA4-0531B5B0BDB0}"/>
              </a:ext>
            </a:extLst>
          </p:cNvPr>
          <p:cNvCxnSpPr>
            <a:cxnSpLocks/>
          </p:cNvCxnSpPr>
          <p:nvPr/>
        </p:nvCxnSpPr>
        <p:spPr>
          <a:xfrm flipV="1">
            <a:off x="1123720" y="3429000"/>
            <a:ext cx="2467779" cy="9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E70A7B3-4B44-4CA5-9FC9-09E80DBB1EBD}"/>
              </a:ext>
            </a:extLst>
          </p:cNvPr>
          <p:cNvSpPr txBox="1"/>
          <p:nvPr/>
        </p:nvSpPr>
        <p:spPr>
          <a:xfrm>
            <a:off x="231354" y="1222872"/>
            <a:ext cx="627957" cy="369332"/>
          </a:xfrm>
          <a:prstGeom prst="rect">
            <a:avLst/>
          </a:prstGeom>
          <a:noFill/>
        </p:spPr>
        <p:txBody>
          <a:bodyPr wrap="square" rtlCol="0">
            <a:spAutoFit/>
          </a:bodyPr>
          <a:lstStyle/>
          <a:p>
            <a:r>
              <a:rPr lang="en-US" dirty="0"/>
              <a:t>Y</a:t>
            </a:r>
          </a:p>
        </p:txBody>
      </p:sp>
      <p:sp>
        <p:nvSpPr>
          <p:cNvPr id="8" name="TextBox 7">
            <a:extLst>
              <a:ext uri="{FF2B5EF4-FFF2-40B4-BE49-F238E27FC236}">
                <a16:creationId xmlns:a16="http://schemas.microsoft.com/office/drawing/2014/main" id="{6EB61726-975D-4DB0-9F17-2C193B6E6609}"/>
              </a:ext>
            </a:extLst>
          </p:cNvPr>
          <p:cNvSpPr txBox="1"/>
          <p:nvPr/>
        </p:nvSpPr>
        <p:spPr>
          <a:xfrm>
            <a:off x="3277520" y="3556612"/>
            <a:ext cx="1716509" cy="369332"/>
          </a:xfrm>
          <a:prstGeom prst="rect">
            <a:avLst/>
          </a:prstGeom>
          <a:noFill/>
        </p:spPr>
        <p:txBody>
          <a:bodyPr wrap="square" rtlCol="0">
            <a:spAutoFit/>
          </a:bodyPr>
          <a:lstStyle/>
          <a:p>
            <a:r>
              <a:rPr lang="en-US" dirty="0"/>
              <a:t>X </a:t>
            </a:r>
          </a:p>
        </p:txBody>
      </p:sp>
      <p:sp>
        <p:nvSpPr>
          <p:cNvPr id="9" name="TextBox 8">
            <a:extLst>
              <a:ext uri="{FF2B5EF4-FFF2-40B4-BE49-F238E27FC236}">
                <a16:creationId xmlns:a16="http://schemas.microsoft.com/office/drawing/2014/main" id="{4E13A3E8-A98D-427A-80D8-82FE330ECB31}"/>
              </a:ext>
            </a:extLst>
          </p:cNvPr>
          <p:cNvSpPr txBox="1"/>
          <p:nvPr/>
        </p:nvSpPr>
        <p:spPr>
          <a:xfrm>
            <a:off x="231354" y="1956604"/>
            <a:ext cx="1046600" cy="369332"/>
          </a:xfrm>
          <a:prstGeom prst="rect">
            <a:avLst/>
          </a:prstGeom>
          <a:noFill/>
        </p:spPr>
        <p:txBody>
          <a:bodyPr wrap="square" rtlCol="0">
            <a:spAutoFit/>
          </a:bodyPr>
          <a:lstStyle/>
          <a:p>
            <a:r>
              <a:rPr lang="en-US" dirty="0"/>
              <a:t>Average</a:t>
            </a:r>
          </a:p>
        </p:txBody>
      </p:sp>
      <p:cxnSp>
        <p:nvCxnSpPr>
          <p:cNvPr id="11" name="Straight Connector 10">
            <a:extLst>
              <a:ext uri="{FF2B5EF4-FFF2-40B4-BE49-F238E27FC236}">
                <a16:creationId xmlns:a16="http://schemas.microsoft.com/office/drawing/2014/main" id="{7BB13ED5-2904-47D7-A66F-E652F266A1D1}"/>
              </a:ext>
            </a:extLst>
          </p:cNvPr>
          <p:cNvCxnSpPr/>
          <p:nvPr/>
        </p:nvCxnSpPr>
        <p:spPr>
          <a:xfrm>
            <a:off x="1123720" y="2141270"/>
            <a:ext cx="2566931"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37A402D-4601-4056-819D-D8DE47E92B32}"/>
              </a:ext>
            </a:extLst>
          </p:cNvPr>
          <p:cNvSpPr/>
          <p:nvPr/>
        </p:nvSpPr>
        <p:spPr>
          <a:xfrm>
            <a:off x="1388130" y="1718631"/>
            <a:ext cx="198304" cy="132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EB8E947-CE1E-473B-92F9-62F2B29B456D}"/>
              </a:ext>
            </a:extLst>
          </p:cNvPr>
          <p:cNvSpPr/>
          <p:nvPr/>
        </p:nvSpPr>
        <p:spPr>
          <a:xfrm>
            <a:off x="2921309" y="721345"/>
            <a:ext cx="198304" cy="132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6AB60D7-B26A-44D2-86B3-EDB510E5EEC9}"/>
              </a:ext>
            </a:extLst>
          </p:cNvPr>
          <p:cNvSpPr/>
          <p:nvPr/>
        </p:nvSpPr>
        <p:spPr>
          <a:xfrm>
            <a:off x="3178368" y="1440700"/>
            <a:ext cx="198304" cy="132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D104E08-FE16-4D7E-9FF6-3E91BFD5DDEB}"/>
              </a:ext>
            </a:extLst>
          </p:cNvPr>
          <p:cNvSpPr/>
          <p:nvPr/>
        </p:nvSpPr>
        <p:spPr>
          <a:xfrm>
            <a:off x="2319047" y="1705392"/>
            <a:ext cx="198304" cy="132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DC25AF2-E41F-4106-87A6-72803381A20C}"/>
              </a:ext>
            </a:extLst>
          </p:cNvPr>
          <p:cNvSpPr/>
          <p:nvPr/>
        </p:nvSpPr>
        <p:spPr>
          <a:xfrm>
            <a:off x="1311006" y="2392030"/>
            <a:ext cx="198304" cy="132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70E5B2E-006F-49A0-812E-6945A61F3E35}"/>
              </a:ext>
            </a:extLst>
          </p:cNvPr>
          <p:cNvSpPr/>
          <p:nvPr/>
        </p:nvSpPr>
        <p:spPr>
          <a:xfrm>
            <a:off x="1817783" y="2828981"/>
            <a:ext cx="198304" cy="132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95DE7E3-A440-4833-90BF-230AF53ED0E0}"/>
              </a:ext>
            </a:extLst>
          </p:cNvPr>
          <p:cNvSpPr/>
          <p:nvPr/>
        </p:nvSpPr>
        <p:spPr>
          <a:xfrm>
            <a:off x="2711989" y="2347969"/>
            <a:ext cx="198304" cy="132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02BBC24-760C-41BA-80FB-7C848767C88F}"/>
              </a:ext>
            </a:extLst>
          </p:cNvPr>
          <p:cNvSpPr/>
          <p:nvPr/>
        </p:nvSpPr>
        <p:spPr>
          <a:xfrm>
            <a:off x="2016087" y="2325936"/>
            <a:ext cx="198304" cy="132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220BA4F9-B5D9-4281-A07A-407A6ABE7193}"/>
              </a:ext>
            </a:extLst>
          </p:cNvPr>
          <p:cNvCxnSpPr/>
          <p:nvPr/>
        </p:nvCxnSpPr>
        <p:spPr>
          <a:xfrm>
            <a:off x="1586434" y="1956604"/>
            <a:ext cx="0"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021E91B-A7E0-4579-BE0E-1A15F2935D2D}"/>
              </a:ext>
            </a:extLst>
          </p:cNvPr>
          <p:cNvCxnSpPr/>
          <p:nvPr/>
        </p:nvCxnSpPr>
        <p:spPr>
          <a:xfrm flipV="1">
            <a:off x="1916935" y="2141270"/>
            <a:ext cx="0" cy="272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9467B8D-88C7-4709-AE9E-0D492CC06BE2}"/>
              </a:ext>
            </a:extLst>
          </p:cNvPr>
          <p:cNvSpPr txBox="1"/>
          <p:nvPr/>
        </p:nvSpPr>
        <p:spPr>
          <a:xfrm>
            <a:off x="5310130" y="352540"/>
            <a:ext cx="2058313" cy="369332"/>
          </a:xfrm>
          <a:prstGeom prst="rect">
            <a:avLst/>
          </a:prstGeom>
          <a:noFill/>
        </p:spPr>
        <p:txBody>
          <a:bodyPr wrap="square" rtlCol="0">
            <a:spAutoFit/>
          </a:bodyPr>
          <a:lstStyle/>
          <a:p>
            <a:r>
              <a:rPr lang="en-US" dirty="0"/>
              <a:t>R</a:t>
            </a:r>
            <a:r>
              <a:rPr lang="en-US" baseline="30000" dirty="0"/>
              <a:t>2 </a:t>
            </a:r>
            <a:r>
              <a:rPr lang="en-US" dirty="0"/>
              <a:t>= 1-RSS/TSS</a:t>
            </a:r>
            <a:endParaRPr lang="en-US" baseline="30000" dirty="0"/>
          </a:p>
        </p:txBody>
      </p:sp>
      <p:cxnSp>
        <p:nvCxnSpPr>
          <p:cNvPr id="26" name="Straight Arrow Connector 25">
            <a:extLst>
              <a:ext uri="{FF2B5EF4-FFF2-40B4-BE49-F238E27FC236}">
                <a16:creationId xmlns:a16="http://schemas.microsoft.com/office/drawing/2014/main" id="{C3CC9E73-7EF7-4143-9577-CA4FA8CF5BCD}"/>
              </a:ext>
            </a:extLst>
          </p:cNvPr>
          <p:cNvCxnSpPr/>
          <p:nvPr/>
        </p:nvCxnSpPr>
        <p:spPr>
          <a:xfrm flipV="1">
            <a:off x="6751505" y="1349566"/>
            <a:ext cx="0" cy="2206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9ED2CDA-9C68-4D30-8426-B88C0888EB85}"/>
              </a:ext>
            </a:extLst>
          </p:cNvPr>
          <p:cNvCxnSpPr>
            <a:cxnSpLocks/>
          </p:cNvCxnSpPr>
          <p:nvPr/>
        </p:nvCxnSpPr>
        <p:spPr>
          <a:xfrm flipV="1">
            <a:off x="6751505" y="3555694"/>
            <a:ext cx="2467779" cy="9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D6357A1-AA81-44A6-92E4-0B64F805F45D}"/>
              </a:ext>
            </a:extLst>
          </p:cNvPr>
          <p:cNvSpPr txBox="1"/>
          <p:nvPr/>
        </p:nvSpPr>
        <p:spPr>
          <a:xfrm>
            <a:off x="5859139" y="1349566"/>
            <a:ext cx="627957" cy="369332"/>
          </a:xfrm>
          <a:prstGeom prst="rect">
            <a:avLst/>
          </a:prstGeom>
          <a:noFill/>
        </p:spPr>
        <p:txBody>
          <a:bodyPr wrap="square" rtlCol="0">
            <a:spAutoFit/>
          </a:bodyPr>
          <a:lstStyle/>
          <a:p>
            <a:r>
              <a:rPr lang="en-US" dirty="0"/>
              <a:t>Y</a:t>
            </a:r>
          </a:p>
        </p:txBody>
      </p:sp>
      <p:sp>
        <p:nvSpPr>
          <p:cNvPr id="29" name="TextBox 28">
            <a:extLst>
              <a:ext uri="{FF2B5EF4-FFF2-40B4-BE49-F238E27FC236}">
                <a16:creationId xmlns:a16="http://schemas.microsoft.com/office/drawing/2014/main" id="{6A34AB21-415D-448C-8D40-0648C4E02C7E}"/>
              </a:ext>
            </a:extLst>
          </p:cNvPr>
          <p:cNvSpPr txBox="1"/>
          <p:nvPr/>
        </p:nvSpPr>
        <p:spPr>
          <a:xfrm>
            <a:off x="8905305" y="3683306"/>
            <a:ext cx="627957" cy="369332"/>
          </a:xfrm>
          <a:prstGeom prst="rect">
            <a:avLst/>
          </a:prstGeom>
          <a:noFill/>
        </p:spPr>
        <p:txBody>
          <a:bodyPr wrap="square" rtlCol="0">
            <a:spAutoFit/>
          </a:bodyPr>
          <a:lstStyle/>
          <a:p>
            <a:r>
              <a:rPr lang="en-US" dirty="0"/>
              <a:t>X</a:t>
            </a:r>
          </a:p>
        </p:txBody>
      </p:sp>
      <p:sp>
        <p:nvSpPr>
          <p:cNvPr id="30" name="TextBox 29">
            <a:extLst>
              <a:ext uri="{FF2B5EF4-FFF2-40B4-BE49-F238E27FC236}">
                <a16:creationId xmlns:a16="http://schemas.microsoft.com/office/drawing/2014/main" id="{D70FA6D3-A273-4BDD-AB40-797F445295D6}"/>
              </a:ext>
            </a:extLst>
          </p:cNvPr>
          <p:cNvSpPr txBox="1"/>
          <p:nvPr/>
        </p:nvSpPr>
        <p:spPr>
          <a:xfrm>
            <a:off x="5859139" y="2083298"/>
            <a:ext cx="1046600" cy="369332"/>
          </a:xfrm>
          <a:prstGeom prst="rect">
            <a:avLst/>
          </a:prstGeom>
          <a:noFill/>
        </p:spPr>
        <p:txBody>
          <a:bodyPr wrap="square" rtlCol="0">
            <a:spAutoFit/>
          </a:bodyPr>
          <a:lstStyle/>
          <a:p>
            <a:r>
              <a:rPr lang="en-US" dirty="0"/>
              <a:t>Average</a:t>
            </a:r>
          </a:p>
        </p:txBody>
      </p:sp>
      <p:cxnSp>
        <p:nvCxnSpPr>
          <p:cNvPr id="31" name="Straight Connector 30">
            <a:extLst>
              <a:ext uri="{FF2B5EF4-FFF2-40B4-BE49-F238E27FC236}">
                <a16:creationId xmlns:a16="http://schemas.microsoft.com/office/drawing/2014/main" id="{D5A2DBA5-7085-4766-B8BD-8FCA48E81720}"/>
              </a:ext>
            </a:extLst>
          </p:cNvPr>
          <p:cNvCxnSpPr>
            <a:cxnSpLocks/>
          </p:cNvCxnSpPr>
          <p:nvPr/>
        </p:nvCxnSpPr>
        <p:spPr>
          <a:xfrm flipV="1">
            <a:off x="6742323" y="1254005"/>
            <a:ext cx="2476961" cy="1701671"/>
          </a:xfrm>
          <a:prstGeom prst="line">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4D92D9A-EE3D-4E17-9399-CC4B99190DC5}"/>
              </a:ext>
            </a:extLst>
          </p:cNvPr>
          <p:cNvSpPr/>
          <p:nvPr/>
        </p:nvSpPr>
        <p:spPr>
          <a:xfrm>
            <a:off x="7015915" y="1845325"/>
            <a:ext cx="198304" cy="132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9213DBB-53B0-4E99-8EB4-02773556CDFE}"/>
              </a:ext>
            </a:extLst>
          </p:cNvPr>
          <p:cNvSpPr/>
          <p:nvPr/>
        </p:nvSpPr>
        <p:spPr>
          <a:xfrm>
            <a:off x="8549094" y="848039"/>
            <a:ext cx="198304" cy="132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DAB554B-A310-49B7-BECD-125D3075C19A}"/>
              </a:ext>
            </a:extLst>
          </p:cNvPr>
          <p:cNvSpPr/>
          <p:nvPr/>
        </p:nvSpPr>
        <p:spPr>
          <a:xfrm>
            <a:off x="8806153" y="1567394"/>
            <a:ext cx="198304" cy="132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D24A365-C300-40A5-94C8-2C035B5087FA}"/>
              </a:ext>
            </a:extLst>
          </p:cNvPr>
          <p:cNvSpPr/>
          <p:nvPr/>
        </p:nvSpPr>
        <p:spPr>
          <a:xfrm>
            <a:off x="7946832" y="1832086"/>
            <a:ext cx="198304" cy="132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6519F42-D977-4B65-8AAD-B1C7AAA22979}"/>
              </a:ext>
            </a:extLst>
          </p:cNvPr>
          <p:cNvSpPr/>
          <p:nvPr/>
        </p:nvSpPr>
        <p:spPr>
          <a:xfrm>
            <a:off x="6938791" y="2518724"/>
            <a:ext cx="198304" cy="132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E968E4F-C16E-44EC-8AF5-907AF48A2166}"/>
              </a:ext>
            </a:extLst>
          </p:cNvPr>
          <p:cNvSpPr/>
          <p:nvPr/>
        </p:nvSpPr>
        <p:spPr>
          <a:xfrm>
            <a:off x="7445568" y="2955675"/>
            <a:ext cx="198304" cy="132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9D77E79-91CB-4FB5-939F-24DCC42467C8}"/>
              </a:ext>
            </a:extLst>
          </p:cNvPr>
          <p:cNvSpPr/>
          <p:nvPr/>
        </p:nvSpPr>
        <p:spPr>
          <a:xfrm>
            <a:off x="8339774" y="2474663"/>
            <a:ext cx="198304" cy="132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5D8A439-9856-4655-8073-E50CD75489FE}"/>
              </a:ext>
            </a:extLst>
          </p:cNvPr>
          <p:cNvSpPr/>
          <p:nvPr/>
        </p:nvSpPr>
        <p:spPr>
          <a:xfrm>
            <a:off x="7643872" y="2452630"/>
            <a:ext cx="198304" cy="132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5F3575B8-F7B1-4E23-B466-00D0A075E918}"/>
              </a:ext>
            </a:extLst>
          </p:cNvPr>
          <p:cNvCxnSpPr>
            <a:cxnSpLocks/>
          </p:cNvCxnSpPr>
          <p:nvPr/>
        </p:nvCxnSpPr>
        <p:spPr>
          <a:xfrm>
            <a:off x="7137094" y="2161722"/>
            <a:ext cx="231349" cy="242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6C2975-031E-4866-AE6F-3235F606BECE}"/>
              </a:ext>
            </a:extLst>
          </p:cNvPr>
          <p:cNvCxnSpPr>
            <a:cxnSpLocks/>
          </p:cNvCxnSpPr>
          <p:nvPr/>
        </p:nvCxnSpPr>
        <p:spPr>
          <a:xfrm flipH="1" flipV="1">
            <a:off x="8145136" y="2141270"/>
            <a:ext cx="291956" cy="26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FDCEB1-62D9-4938-B1DA-00D3C2C3B654}"/>
              </a:ext>
            </a:extLst>
          </p:cNvPr>
          <p:cNvSpPr txBox="1"/>
          <p:nvPr/>
        </p:nvSpPr>
        <p:spPr>
          <a:xfrm>
            <a:off x="350710" y="4030543"/>
            <a:ext cx="8901624" cy="369332"/>
          </a:xfrm>
          <a:prstGeom prst="rect">
            <a:avLst/>
          </a:prstGeom>
          <a:noFill/>
        </p:spPr>
        <p:txBody>
          <a:bodyPr wrap="square" rtlCol="0">
            <a:spAutoFit/>
          </a:bodyPr>
          <a:lstStyle/>
          <a:p>
            <a:r>
              <a:rPr lang="en-US" dirty="0"/>
              <a:t>The typical least squares cost function</a:t>
            </a:r>
          </a:p>
        </p:txBody>
      </p:sp>
      <p:pic>
        <p:nvPicPr>
          <p:cNvPr id="5" name="Picture 4">
            <a:extLst>
              <a:ext uri="{FF2B5EF4-FFF2-40B4-BE49-F238E27FC236}">
                <a16:creationId xmlns:a16="http://schemas.microsoft.com/office/drawing/2014/main" id="{4613B901-15C2-4FEA-B6CD-63BFE1CD4D8C}"/>
              </a:ext>
            </a:extLst>
          </p:cNvPr>
          <p:cNvPicPr>
            <a:picLocks noChangeAspect="1"/>
          </p:cNvPicPr>
          <p:nvPr/>
        </p:nvPicPr>
        <p:blipFill>
          <a:blip r:embed="rId2"/>
          <a:stretch>
            <a:fillRect/>
          </a:stretch>
        </p:blipFill>
        <p:spPr>
          <a:xfrm>
            <a:off x="3096886" y="4333781"/>
            <a:ext cx="5048250" cy="2667000"/>
          </a:xfrm>
          <a:prstGeom prst="rect">
            <a:avLst/>
          </a:prstGeom>
        </p:spPr>
      </p:pic>
    </p:spTree>
    <p:extLst>
      <p:ext uri="{BB962C8B-B14F-4D97-AF65-F5344CB8AC3E}">
        <p14:creationId xmlns:p14="http://schemas.microsoft.com/office/powerpoint/2010/main" val="29819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25" y="391012"/>
            <a:ext cx="10058400" cy="6066676"/>
          </a:xfrm>
          <a:prstGeom prst="rect">
            <a:avLst/>
          </a:prstGeom>
        </p:spPr>
      </p:pic>
      <p:sp>
        <p:nvSpPr>
          <p:cNvPr id="3" name="TextBox 2"/>
          <p:cNvSpPr txBox="1"/>
          <p:nvPr/>
        </p:nvSpPr>
        <p:spPr>
          <a:xfrm>
            <a:off x="9106523" y="159659"/>
            <a:ext cx="2954848" cy="954107"/>
          </a:xfrm>
          <a:prstGeom prst="rect">
            <a:avLst/>
          </a:prstGeom>
          <a:noFill/>
        </p:spPr>
        <p:txBody>
          <a:bodyPr wrap="square" rtlCol="0">
            <a:spAutoFit/>
          </a:bodyPr>
          <a:lstStyle/>
          <a:p>
            <a:r>
              <a:rPr lang="en-US" sz="2800" dirty="0"/>
              <a:t>Adding the APICS</a:t>
            </a:r>
          </a:p>
          <a:p>
            <a:r>
              <a:rPr lang="en-US" sz="2800" dirty="0"/>
              <a:t>SCOR Dimension</a:t>
            </a:r>
          </a:p>
        </p:txBody>
      </p:sp>
      <p:sp>
        <p:nvSpPr>
          <p:cNvPr id="2" name="TextBox 1"/>
          <p:cNvSpPr txBox="1"/>
          <p:nvPr/>
        </p:nvSpPr>
        <p:spPr>
          <a:xfrm>
            <a:off x="10242425" y="3424350"/>
            <a:ext cx="1750979" cy="523220"/>
          </a:xfrm>
          <a:prstGeom prst="rect">
            <a:avLst/>
          </a:prstGeom>
          <a:noFill/>
        </p:spPr>
        <p:txBody>
          <a:bodyPr wrap="square" rtlCol="0">
            <a:spAutoFit/>
          </a:bodyPr>
          <a:lstStyle/>
          <a:p>
            <a:r>
              <a:rPr lang="en-US" sz="2800" dirty="0"/>
              <a:t>Big Data</a:t>
            </a:r>
          </a:p>
        </p:txBody>
      </p:sp>
      <p:cxnSp>
        <p:nvCxnSpPr>
          <p:cNvPr id="6" name="Straight Arrow Connector 5"/>
          <p:cNvCxnSpPr/>
          <p:nvPr/>
        </p:nvCxnSpPr>
        <p:spPr>
          <a:xfrm flipH="1">
            <a:off x="9572017" y="3685960"/>
            <a:ext cx="670408" cy="341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441021" y="5076436"/>
            <a:ext cx="1750979" cy="954107"/>
          </a:xfrm>
          <a:prstGeom prst="rect">
            <a:avLst/>
          </a:prstGeom>
          <a:noFill/>
        </p:spPr>
        <p:txBody>
          <a:bodyPr wrap="square" rtlCol="0">
            <a:spAutoFit/>
          </a:bodyPr>
          <a:lstStyle/>
          <a:p>
            <a:r>
              <a:rPr lang="en-US" sz="2800" dirty="0"/>
              <a:t>Target Variables</a:t>
            </a:r>
          </a:p>
        </p:txBody>
      </p:sp>
    </p:spTree>
    <p:extLst>
      <p:ext uri="{BB962C8B-B14F-4D97-AF65-F5344CB8AC3E}">
        <p14:creationId xmlns:p14="http://schemas.microsoft.com/office/powerpoint/2010/main" val="2957587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861A0F-06A6-416D-9CAF-98552260BB6E}"/>
              </a:ext>
            </a:extLst>
          </p:cNvPr>
          <p:cNvPicPr>
            <a:picLocks noChangeAspect="1"/>
          </p:cNvPicPr>
          <p:nvPr/>
        </p:nvPicPr>
        <p:blipFill>
          <a:blip r:embed="rId2"/>
          <a:stretch>
            <a:fillRect/>
          </a:stretch>
        </p:blipFill>
        <p:spPr>
          <a:xfrm>
            <a:off x="0" y="998649"/>
            <a:ext cx="12192000" cy="5546502"/>
          </a:xfrm>
          <a:prstGeom prst="rect">
            <a:avLst/>
          </a:prstGeom>
        </p:spPr>
      </p:pic>
      <p:sp>
        <p:nvSpPr>
          <p:cNvPr id="3" name="TextBox 2">
            <a:extLst>
              <a:ext uri="{FF2B5EF4-FFF2-40B4-BE49-F238E27FC236}">
                <a16:creationId xmlns:a16="http://schemas.microsoft.com/office/drawing/2014/main" id="{C5D28A37-498D-4D16-A677-C05E20EAC732}"/>
              </a:ext>
            </a:extLst>
          </p:cNvPr>
          <p:cNvSpPr txBox="1"/>
          <p:nvPr/>
        </p:nvSpPr>
        <p:spPr>
          <a:xfrm>
            <a:off x="3429000" y="171450"/>
            <a:ext cx="6991350" cy="461665"/>
          </a:xfrm>
          <a:prstGeom prst="rect">
            <a:avLst/>
          </a:prstGeom>
          <a:noFill/>
        </p:spPr>
        <p:txBody>
          <a:bodyPr wrap="square" rtlCol="0">
            <a:spAutoFit/>
          </a:bodyPr>
          <a:lstStyle/>
          <a:p>
            <a:pPr algn="ctr"/>
            <a:r>
              <a:rPr lang="en-US" sz="2400" dirty="0"/>
              <a:t>Intuitive Look at Classification and Separability</a:t>
            </a:r>
          </a:p>
        </p:txBody>
      </p:sp>
      <p:cxnSp>
        <p:nvCxnSpPr>
          <p:cNvPr id="5" name="Straight Connector 4">
            <a:extLst>
              <a:ext uri="{FF2B5EF4-FFF2-40B4-BE49-F238E27FC236}">
                <a16:creationId xmlns:a16="http://schemas.microsoft.com/office/drawing/2014/main" id="{6360255B-C2C7-4E2C-A807-70F8D8B75348}"/>
              </a:ext>
            </a:extLst>
          </p:cNvPr>
          <p:cNvCxnSpPr/>
          <p:nvPr/>
        </p:nvCxnSpPr>
        <p:spPr>
          <a:xfrm>
            <a:off x="3151163" y="1589807"/>
            <a:ext cx="8928295" cy="263065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5093538-EF07-4BF3-A9A1-9BE660DC4998}"/>
              </a:ext>
            </a:extLst>
          </p:cNvPr>
          <p:cNvSpPr txBox="1"/>
          <p:nvPr/>
        </p:nvSpPr>
        <p:spPr>
          <a:xfrm>
            <a:off x="3601330" y="3073805"/>
            <a:ext cx="4600135" cy="369332"/>
          </a:xfrm>
          <a:prstGeom prst="rect">
            <a:avLst/>
          </a:prstGeom>
          <a:noFill/>
        </p:spPr>
        <p:txBody>
          <a:bodyPr wrap="square" rtlCol="0">
            <a:spAutoFit/>
          </a:bodyPr>
          <a:lstStyle/>
          <a:p>
            <a:r>
              <a:rPr lang="en-US" dirty="0">
                <a:solidFill>
                  <a:srgbClr val="FF0000"/>
                </a:solidFill>
              </a:rPr>
              <a:t>Do we need both variables in our model?</a:t>
            </a:r>
          </a:p>
        </p:txBody>
      </p:sp>
    </p:spTree>
    <p:extLst>
      <p:ext uri="{BB962C8B-B14F-4D97-AF65-F5344CB8AC3E}">
        <p14:creationId xmlns:p14="http://schemas.microsoft.com/office/powerpoint/2010/main" val="428837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911167-ED69-4DCF-B3FA-079F9CA78AC1}"/>
              </a:ext>
            </a:extLst>
          </p:cNvPr>
          <p:cNvPicPr>
            <a:picLocks noChangeAspect="1"/>
          </p:cNvPicPr>
          <p:nvPr/>
        </p:nvPicPr>
        <p:blipFill>
          <a:blip r:embed="rId2"/>
          <a:stretch>
            <a:fillRect/>
          </a:stretch>
        </p:blipFill>
        <p:spPr>
          <a:xfrm>
            <a:off x="425764" y="82502"/>
            <a:ext cx="5162539" cy="2617422"/>
          </a:xfrm>
          <a:prstGeom prst="rect">
            <a:avLst/>
          </a:prstGeom>
        </p:spPr>
      </p:pic>
      <p:pic>
        <p:nvPicPr>
          <p:cNvPr id="3" name="Picture 2">
            <a:extLst>
              <a:ext uri="{FF2B5EF4-FFF2-40B4-BE49-F238E27FC236}">
                <a16:creationId xmlns:a16="http://schemas.microsoft.com/office/drawing/2014/main" id="{E5C78249-5CD7-4629-8AA3-130F8CAA1EBD}"/>
              </a:ext>
            </a:extLst>
          </p:cNvPr>
          <p:cNvPicPr>
            <a:picLocks noChangeAspect="1"/>
          </p:cNvPicPr>
          <p:nvPr/>
        </p:nvPicPr>
        <p:blipFill>
          <a:blip r:embed="rId3"/>
          <a:stretch>
            <a:fillRect/>
          </a:stretch>
        </p:blipFill>
        <p:spPr>
          <a:xfrm>
            <a:off x="638857" y="2990456"/>
            <a:ext cx="10914286" cy="2914286"/>
          </a:xfrm>
          <a:prstGeom prst="rect">
            <a:avLst/>
          </a:prstGeom>
        </p:spPr>
      </p:pic>
      <p:sp>
        <p:nvSpPr>
          <p:cNvPr id="4" name="Freeform: Shape 3">
            <a:extLst>
              <a:ext uri="{FF2B5EF4-FFF2-40B4-BE49-F238E27FC236}">
                <a16:creationId xmlns:a16="http://schemas.microsoft.com/office/drawing/2014/main" id="{E2B3B715-2FA0-4A82-87C5-081641C752CE}"/>
              </a:ext>
            </a:extLst>
          </p:cNvPr>
          <p:cNvSpPr/>
          <p:nvPr/>
        </p:nvSpPr>
        <p:spPr>
          <a:xfrm rot="8758686">
            <a:off x="4880482" y="4091991"/>
            <a:ext cx="1614606" cy="911218"/>
          </a:xfrm>
          <a:custGeom>
            <a:avLst/>
            <a:gdLst>
              <a:gd name="connsiteX0" fmla="*/ 2226366 w 2372140"/>
              <a:gd name="connsiteY0" fmla="*/ 0 h 834887"/>
              <a:gd name="connsiteX1" fmla="*/ 2160105 w 2372140"/>
              <a:gd name="connsiteY1" fmla="*/ 13253 h 834887"/>
              <a:gd name="connsiteX2" fmla="*/ 2120348 w 2372140"/>
              <a:gd name="connsiteY2" fmla="*/ 26505 h 834887"/>
              <a:gd name="connsiteX3" fmla="*/ 1643270 w 2372140"/>
              <a:gd name="connsiteY3" fmla="*/ 53009 h 834887"/>
              <a:gd name="connsiteX4" fmla="*/ 1457740 w 2372140"/>
              <a:gd name="connsiteY4" fmla="*/ 66261 h 834887"/>
              <a:gd name="connsiteX5" fmla="*/ 1166192 w 2372140"/>
              <a:gd name="connsiteY5" fmla="*/ 79513 h 834887"/>
              <a:gd name="connsiteX6" fmla="*/ 993913 w 2372140"/>
              <a:gd name="connsiteY6" fmla="*/ 66261 h 834887"/>
              <a:gd name="connsiteX7" fmla="*/ 940905 w 2372140"/>
              <a:gd name="connsiteY7" fmla="*/ 53009 h 834887"/>
              <a:gd name="connsiteX8" fmla="*/ 834887 w 2372140"/>
              <a:gd name="connsiteY8" fmla="*/ 39757 h 834887"/>
              <a:gd name="connsiteX9" fmla="*/ 742122 w 2372140"/>
              <a:gd name="connsiteY9" fmla="*/ 13253 h 834887"/>
              <a:gd name="connsiteX10" fmla="*/ 609600 w 2372140"/>
              <a:gd name="connsiteY10" fmla="*/ 0 h 834887"/>
              <a:gd name="connsiteX11" fmla="*/ 225287 w 2372140"/>
              <a:gd name="connsiteY11" fmla="*/ 13253 h 834887"/>
              <a:gd name="connsiteX12" fmla="*/ 145774 w 2372140"/>
              <a:gd name="connsiteY12" fmla="*/ 39757 h 834887"/>
              <a:gd name="connsiteX13" fmla="*/ 106018 w 2372140"/>
              <a:gd name="connsiteY13" fmla="*/ 53009 h 834887"/>
              <a:gd name="connsiteX14" fmla="*/ 79513 w 2372140"/>
              <a:gd name="connsiteY14" fmla="*/ 79513 h 834887"/>
              <a:gd name="connsiteX15" fmla="*/ 39757 w 2372140"/>
              <a:gd name="connsiteY15" fmla="*/ 106018 h 834887"/>
              <a:gd name="connsiteX16" fmla="*/ 0 w 2372140"/>
              <a:gd name="connsiteY16" fmla="*/ 185531 h 834887"/>
              <a:gd name="connsiteX17" fmla="*/ 13253 w 2372140"/>
              <a:gd name="connsiteY17" fmla="*/ 238540 h 834887"/>
              <a:gd name="connsiteX18" fmla="*/ 53009 w 2372140"/>
              <a:gd name="connsiteY18" fmla="*/ 251792 h 834887"/>
              <a:gd name="connsiteX19" fmla="*/ 79513 w 2372140"/>
              <a:gd name="connsiteY19" fmla="*/ 291548 h 834887"/>
              <a:gd name="connsiteX20" fmla="*/ 159026 w 2372140"/>
              <a:gd name="connsiteY20" fmla="*/ 318053 h 834887"/>
              <a:gd name="connsiteX21" fmla="*/ 251792 w 2372140"/>
              <a:gd name="connsiteY21" fmla="*/ 371061 h 834887"/>
              <a:gd name="connsiteX22" fmla="*/ 291548 w 2372140"/>
              <a:gd name="connsiteY22" fmla="*/ 384313 h 834887"/>
              <a:gd name="connsiteX23" fmla="*/ 795131 w 2372140"/>
              <a:gd name="connsiteY23" fmla="*/ 424070 h 834887"/>
              <a:gd name="connsiteX24" fmla="*/ 887896 w 2372140"/>
              <a:gd name="connsiteY24" fmla="*/ 437322 h 834887"/>
              <a:gd name="connsiteX25" fmla="*/ 1007166 w 2372140"/>
              <a:gd name="connsiteY25" fmla="*/ 450574 h 834887"/>
              <a:gd name="connsiteX26" fmla="*/ 1126435 w 2372140"/>
              <a:gd name="connsiteY26" fmla="*/ 477079 h 834887"/>
              <a:gd name="connsiteX27" fmla="*/ 1205948 w 2372140"/>
              <a:gd name="connsiteY27" fmla="*/ 503583 h 834887"/>
              <a:gd name="connsiteX28" fmla="*/ 1232453 w 2372140"/>
              <a:gd name="connsiteY28" fmla="*/ 530087 h 834887"/>
              <a:gd name="connsiteX29" fmla="*/ 1272209 w 2372140"/>
              <a:gd name="connsiteY29" fmla="*/ 543340 h 834887"/>
              <a:gd name="connsiteX30" fmla="*/ 1311966 w 2372140"/>
              <a:gd name="connsiteY30" fmla="*/ 569844 h 834887"/>
              <a:gd name="connsiteX31" fmla="*/ 1338470 w 2372140"/>
              <a:gd name="connsiteY31" fmla="*/ 609600 h 834887"/>
              <a:gd name="connsiteX32" fmla="*/ 1351722 w 2372140"/>
              <a:gd name="connsiteY32" fmla="*/ 649357 h 834887"/>
              <a:gd name="connsiteX33" fmla="*/ 1391479 w 2372140"/>
              <a:gd name="connsiteY33" fmla="*/ 675861 h 834887"/>
              <a:gd name="connsiteX34" fmla="*/ 1404731 w 2372140"/>
              <a:gd name="connsiteY34" fmla="*/ 715618 h 834887"/>
              <a:gd name="connsiteX35" fmla="*/ 1563757 w 2372140"/>
              <a:gd name="connsiteY35" fmla="*/ 795131 h 834887"/>
              <a:gd name="connsiteX36" fmla="*/ 1603513 w 2372140"/>
              <a:gd name="connsiteY36" fmla="*/ 808383 h 834887"/>
              <a:gd name="connsiteX37" fmla="*/ 1696279 w 2372140"/>
              <a:gd name="connsiteY37" fmla="*/ 821635 h 834887"/>
              <a:gd name="connsiteX38" fmla="*/ 1762540 w 2372140"/>
              <a:gd name="connsiteY38" fmla="*/ 834887 h 834887"/>
              <a:gd name="connsiteX39" fmla="*/ 2067340 w 2372140"/>
              <a:gd name="connsiteY39" fmla="*/ 821635 h 834887"/>
              <a:gd name="connsiteX40" fmla="*/ 2133600 w 2372140"/>
              <a:gd name="connsiteY40" fmla="*/ 808383 h 834887"/>
              <a:gd name="connsiteX41" fmla="*/ 2160105 w 2372140"/>
              <a:gd name="connsiteY41" fmla="*/ 781879 h 834887"/>
              <a:gd name="connsiteX42" fmla="*/ 2199861 w 2372140"/>
              <a:gd name="connsiteY42" fmla="*/ 768627 h 834887"/>
              <a:gd name="connsiteX43" fmla="*/ 2226366 w 2372140"/>
              <a:gd name="connsiteY43" fmla="*/ 742122 h 834887"/>
              <a:gd name="connsiteX44" fmla="*/ 2266122 w 2372140"/>
              <a:gd name="connsiteY44" fmla="*/ 715618 h 834887"/>
              <a:gd name="connsiteX45" fmla="*/ 2319131 w 2372140"/>
              <a:gd name="connsiteY45" fmla="*/ 609600 h 834887"/>
              <a:gd name="connsiteX46" fmla="*/ 2358887 w 2372140"/>
              <a:gd name="connsiteY46" fmla="*/ 490331 h 834887"/>
              <a:gd name="connsiteX47" fmla="*/ 2372140 w 2372140"/>
              <a:gd name="connsiteY47" fmla="*/ 450574 h 834887"/>
              <a:gd name="connsiteX48" fmla="*/ 2332383 w 2372140"/>
              <a:gd name="connsiteY48" fmla="*/ 304800 h 834887"/>
              <a:gd name="connsiteX49" fmla="*/ 2292626 w 2372140"/>
              <a:gd name="connsiteY49" fmla="*/ 265044 h 834887"/>
              <a:gd name="connsiteX50" fmla="*/ 2279374 w 2372140"/>
              <a:gd name="connsiteY50" fmla="*/ 225287 h 834887"/>
              <a:gd name="connsiteX51" fmla="*/ 2239618 w 2372140"/>
              <a:gd name="connsiteY51" fmla="*/ 198783 h 834887"/>
              <a:gd name="connsiteX52" fmla="*/ 2173357 w 2372140"/>
              <a:gd name="connsiteY52" fmla="*/ 145774 h 834887"/>
              <a:gd name="connsiteX53" fmla="*/ 2133600 w 2372140"/>
              <a:gd name="connsiteY53" fmla="*/ 92766 h 83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372140" h="834887">
                <a:moveTo>
                  <a:pt x="2226366" y="0"/>
                </a:moveTo>
                <a:cubicBezTo>
                  <a:pt x="2204279" y="4418"/>
                  <a:pt x="2181957" y="7790"/>
                  <a:pt x="2160105" y="13253"/>
                </a:cubicBezTo>
                <a:cubicBezTo>
                  <a:pt x="2146553" y="16641"/>
                  <a:pt x="2134232" y="24962"/>
                  <a:pt x="2120348" y="26505"/>
                </a:cubicBezTo>
                <a:cubicBezTo>
                  <a:pt x="2025427" y="37052"/>
                  <a:pt x="1713059" y="49021"/>
                  <a:pt x="1643270" y="53009"/>
                </a:cubicBezTo>
                <a:cubicBezTo>
                  <a:pt x="1581370" y="56546"/>
                  <a:pt x="1519645" y="62822"/>
                  <a:pt x="1457740" y="66261"/>
                </a:cubicBezTo>
                <a:cubicBezTo>
                  <a:pt x="1360607" y="71657"/>
                  <a:pt x="1263375" y="75096"/>
                  <a:pt x="1166192" y="79513"/>
                </a:cubicBezTo>
                <a:cubicBezTo>
                  <a:pt x="1108766" y="75096"/>
                  <a:pt x="1051114" y="72990"/>
                  <a:pt x="993913" y="66261"/>
                </a:cubicBezTo>
                <a:cubicBezTo>
                  <a:pt x="975825" y="64133"/>
                  <a:pt x="958870" y="56003"/>
                  <a:pt x="940905" y="53009"/>
                </a:cubicBezTo>
                <a:cubicBezTo>
                  <a:pt x="905775" y="47154"/>
                  <a:pt x="870226" y="44174"/>
                  <a:pt x="834887" y="39757"/>
                </a:cubicBezTo>
                <a:cubicBezTo>
                  <a:pt x="806566" y="30317"/>
                  <a:pt x="771244" y="17413"/>
                  <a:pt x="742122" y="13253"/>
                </a:cubicBezTo>
                <a:cubicBezTo>
                  <a:pt x="698174" y="6975"/>
                  <a:pt x="653774" y="4418"/>
                  <a:pt x="609600" y="0"/>
                </a:cubicBezTo>
                <a:cubicBezTo>
                  <a:pt x="481496" y="4418"/>
                  <a:pt x="352999" y="2306"/>
                  <a:pt x="225287" y="13253"/>
                </a:cubicBezTo>
                <a:cubicBezTo>
                  <a:pt x="197451" y="15639"/>
                  <a:pt x="172278" y="30922"/>
                  <a:pt x="145774" y="39757"/>
                </a:cubicBezTo>
                <a:lnTo>
                  <a:pt x="106018" y="53009"/>
                </a:lnTo>
                <a:cubicBezTo>
                  <a:pt x="97183" y="61844"/>
                  <a:pt x="89269" y="71708"/>
                  <a:pt x="79513" y="79513"/>
                </a:cubicBezTo>
                <a:cubicBezTo>
                  <a:pt x="67076" y="89463"/>
                  <a:pt x="51019" y="94756"/>
                  <a:pt x="39757" y="106018"/>
                </a:cubicBezTo>
                <a:cubicBezTo>
                  <a:pt x="14068" y="131707"/>
                  <a:pt x="10779" y="153196"/>
                  <a:pt x="0" y="185531"/>
                </a:cubicBezTo>
                <a:cubicBezTo>
                  <a:pt x="4418" y="203201"/>
                  <a:pt x="1875" y="224318"/>
                  <a:pt x="13253" y="238540"/>
                </a:cubicBezTo>
                <a:cubicBezTo>
                  <a:pt x="21979" y="249448"/>
                  <a:pt x="42101" y="243066"/>
                  <a:pt x="53009" y="251792"/>
                </a:cubicBezTo>
                <a:cubicBezTo>
                  <a:pt x="65446" y="261741"/>
                  <a:pt x="66007" y="283107"/>
                  <a:pt x="79513" y="291548"/>
                </a:cubicBezTo>
                <a:cubicBezTo>
                  <a:pt x="103204" y="306355"/>
                  <a:pt x="135780" y="302556"/>
                  <a:pt x="159026" y="318053"/>
                </a:cubicBezTo>
                <a:cubicBezTo>
                  <a:pt x="198954" y="344671"/>
                  <a:pt x="204713" y="350885"/>
                  <a:pt x="251792" y="371061"/>
                </a:cubicBezTo>
                <a:cubicBezTo>
                  <a:pt x="264631" y="376564"/>
                  <a:pt x="278296" y="379896"/>
                  <a:pt x="291548" y="384313"/>
                </a:cubicBezTo>
                <a:cubicBezTo>
                  <a:pt x="461519" y="497629"/>
                  <a:pt x="300623" y="400522"/>
                  <a:pt x="795131" y="424070"/>
                </a:cubicBezTo>
                <a:cubicBezTo>
                  <a:pt x="826331" y="425556"/>
                  <a:pt x="856902" y="433448"/>
                  <a:pt x="887896" y="437322"/>
                </a:cubicBezTo>
                <a:cubicBezTo>
                  <a:pt x="927588" y="442283"/>
                  <a:pt x="967409" y="446157"/>
                  <a:pt x="1007166" y="450574"/>
                </a:cubicBezTo>
                <a:cubicBezTo>
                  <a:pt x="1120896" y="488487"/>
                  <a:pt x="939884" y="430442"/>
                  <a:pt x="1126435" y="477079"/>
                </a:cubicBezTo>
                <a:cubicBezTo>
                  <a:pt x="1153539" y="483855"/>
                  <a:pt x="1205948" y="503583"/>
                  <a:pt x="1205948" y="503583"/>
                </a:cubicBezTo>
                <a:cubicBezTo>
                  <a:pt x="1214783" y="512418"/>
                  <a:pt x="1221739" y="523659"/>
                  <a:pt x="1232453" y="530087"/>
                </a:cubicBezTo>
                <a:cubicBezTo>
                  <a:pt x="1244431" y="537274"/>
                  <a:pt x="1259715" y="537093"/>
                  <a:pt x="1272209" y="543340"/>
                </a:cubicBezTo>
                <a:cubicBezTo>
                  <a:pt x="1286455" y="550463"/>
                  <a:pt x="1298714" y="561009"/>
                  <a:pt x="1311966" y="569844"/>
                </a:cubicBezTo>
                <a:cubicBezTo>
                  <a:pt x="1320801" y="583096"/>
                  <a:pt x="1331347" y="595354"/>
                  <a:pt x="1338470" y="609600"/>
                </a:cubicBezTo>
                <a:cubicBezTo>
                  <a:pt x="1344717" y="622094"/>
                  <a:pt x="1342996" y="638449"/>
                  <a:pt x="1351722" y="649357"/>
                </a:cubicBezTo>
                <a:cubicBezTo>
                  <a:pt x="1361672" y="661794"/>
                  <a:pt x="1378227" y="667026"/>
                  <a:pt x="1391479" y="675861"/>
                </a:cubicBezTo>
                <a:cubicBezTo>
                  <a:pt x="1395896" y="689113"/>
                  <a:pt x="1394853" y="705740"/>
                  <a:pt x="1404731" y="715618"/>
                </a:cubicBezTo>
                <a:cubicBezTo>
                  <a:pt x="1456111" y="766998"/>
                  <a:pt x="1499087" y="773574"/>
                  <a:pt x="1563757" y="795131"/>
                </a:cubicBezTo>
                <a:cubicBezTo>
                  <a:pt x="1577009" y="799548"/>
                  <a:pt x="1589685" y="806408"/>
                  <a:pt x="1603513" y="808383"/>
                </a:cubicBezTo>
                <a:cubicBezTo>
                  <a:pt x="1634435" y="812800"/>
                  <a:pt x="1665468" y="816500"/>
                  <a:pt x="1696279" y="821635"/>
                </a:cubicBezTo>
                <a:cubicBezTo>
                  <a:pt x="1718497" y="825338"/>
                  <a:pt x="1740453" y="830470"/>
                  <a:pt x="1762540" y="834887"/>
                </a:cubicBezTo>
                <a:cubicBezTo>
                  <a:pt x="1864140" y="830470"/>
                  <a:pt x="1965902" y="828880"/>
                  <a:pt x="2067340" y="821635"/>
                </a:cubicBezTo>
                <a:cubicBezTo>
                  <a:pt x="2089807" y="820030"/>
                  <a:pt x="2112897" y="817256"/>
                  <a:pt x="2133600" y="808383"/>
                </a:cubicBezTo>
                <a:cubicBezTo>
                  <a:pt x="2145084" y="803461"/>
                  <a:pt x="2149391" y="788307"/>
                  <a:pt x="2160105" y="781879"/>
                </a:cubicBezTo>
                <a:cubicBezTo>
                  <a:pt x="2172083" y="774692"/>
                  <a:pt x="2186609" y="773044"/>
                  <a:pt x="2199861" y="768627"/>
                </a:cubicBezTo>
                <a:cubicBezTo>
                  <a:pt x="2208696" y="759792"/>
                  <a:pt x="2216609" y="749927"/>
                  <a:pt x="2226366" y="742122"/>
                </a:cubicBezTo>
                <a:cubicBezTo>
                  <a:pt x="2238803" y="732173"/>
                  <a:pt x="2257681" y="729124"/>
                  <a:pt x="2266122" y="715618"/>
                </a:cubicBezTo>
                <a:cubicBezTo>
                  <a:pt x="2367638" y="553190"/>
                  <a:pt x="2241090" y="687641"/>
                  <a:pt x="2319131" y="609600"/>
                </a:cubicBezTo>
                <a:lnTo>
                  <a:pt x="2358887" y="490331"/>
                </a:lnTo>
                <a:lnTo>
                  <a:pt x="2372140" y="450574"/>
                </a:lnTo>
                <a:cubicBezTo>
                  <a:pt x="2366964" y="424698"/>
                  <a:pt x="2349195" y="321611"/>
                  <a:pt x="2332383" y="304800"/>
                </a:cubicBezTo>
                <a:lnTo>
                  <a:pt x="2292626" y="265044"/>
                </a:lnTo>
                <a:cubicBezTo>
                  <a:pt x="2288209" y="251792"/>
                  <a:pt x="2288100" y="236195"/>
                  <a:pt x="2279374" y="225287"/>
                </a:cubicBezTo>
                <a:cubicBezTo>
                  <a:pt x="2269425" y="212850"/>
                  <a:pt x="2252055" y="208732"/>
                  <a:pt x="2239618" y="198783"/>
                </a:cubicBezTo>
                <a:cubicBezTo>
                  <a:pt x="2145191" y="123243"/>
                  <a:pt x="2295735" y="227363"/>
                  <a:pt x="2173357" y="145774"/>
                </a:cubicBezTo>
                <a:cubicBezTo>
                  <a:pt x="2143388" y="100820"/>
                  <a:pt x="2158115" y="117280"/>
                  <a:pt x="2133600" y="9276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B7D46BB-7843-4C60-8139-ACD64DCC91F4}"/>
              </a:ext>
            </a:extLst>
          </p:cNvPr>
          <p:cNvSpPr txBox="1"/>
          <p:nvPr/>
        </p:nvSpPr>
        <p:spPr>
          <a:xfrm>
            <a:off x="6751674" y="1241754"/>
            <a:ext cx="4263656" cy="646331"/>
          </a:xfrm>
          <a:prstGeom prst="rect">
            <a:avLst/>
          </a:prstGeom>
          <a:noFill/>
        </p:spPr>
        <p:txBody>
          <a:bodyPr wrap="square" rtlCol="0">
            <a:spAutoFit/>
          </a:bodyPr>
          <a:lstStyle/>
          <a:p>
            <a:r>
              <a:rPr lang="en-US" dirty="0"/>
              <a:t>Potential Problems with Multicollinearity When X variables are correlated </a:t>
            </a:r>
          </a:p>
        </p:txBody>
      </p:sp>
    </p:spTree>
    <p:extLst>
      <p:ext uri="{BB962C8B-B14F-4D97-AF65-F5344CB8AC3E}">
        <p14:creationId xmlns:p14="http://schemas.microsoft.com/office/powerpoint/2010/main" val="3841335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9E5E86-52A7-4876-BF1E-F151A24CD3FF}"/>
              </a:ext>
            </a:extLst>
          </p:cNvPr>
          <p:cNvPicPr>
            <a:picLocks noChangeAspect="1"/>
          </p:cNvPicPr>
          <p:nvPr/>
        </p:nvPicPr>
        <p:blipFill>
          <a:blip r:embed="rId2"/>
          <a:stretch>
            <a:fillRect/>
          </a:stretch>
        </p:blipFill>
        <p:spPr>
          <a:xfrm>
            <a:off x="1456864" y="805170"/>
            <a:ext cx="2238375" cy="2828925"/>
          </a:xfrm>
          <a:prstGeom prst="rect">
            <a:avLst/>
          </a:prstGeom>
        </p:spPr>
      </p:pic>
      <p:sp>
        <p:nvSpPr>
          <p:cNvPr id="5" name="TextBox 4">
            <a:extLst>
              <a:ext uri="{FF2B5EF4-FFF2-40B4-BE49-F238E27FC236}">
                <a16:creationId xmlns:a16="http://schemas.microsoft.com/office/drawing/2014/main" id="{8F981BB0-744F-4453-AC8B-E47DB7A37998}"/>
              </a:ext>
            </a:extLst>
          </p:cNvPr>
          <p:cNvSpPr txBox="1"/>
          <p:nvPr/>
        </p:nvSpPr>
        <p:spPr>
          <a:xfrm>
            <a:off x="2379406" y="353961"/>
            <a:ext cx="1179871" cy="369332"/>
          </a:xfrm>
          <a:prstGeom prst="rect">
            <a:avLst/>
          </a:prstGeom>
          <a:noFill/>
        </p:spPr>
        <p:txBody>
          <a:bodyPr wrap="square" rtlCol="0">
            <a:spAutoFit/>
          </a:bodyPr>
          <a:lstStyle/>
          <a:p>
            <a:r>
              <a:rPr lang="en-US" dirty="0"/>
              <a:t>Criteria</a:t>
            </a:r>
          </a:p>
        </p:txBody>
      </p:sp>
      <p:sp>
        <p:nvSpPr>
          <p:cNvPr id="6" name="TextBox 5">
            <a:extLst>
              <a:ext uri="{FF2B5EF4-FFF2-40B4-BE49-F238E27FC236}">
                <a16:creationId xmlns:a16="http://schemas.microsoft.com/office/drawing/2014/main" id="{F533CA64-7ACA-459C-AF61-01DBEE5A111D}"/>
              </a:ext>
            </a:extLst>
          </p:cNvPr>
          <p:cNvSpPr txBox="1"/>
          <p:nvPr/>
        </p:nvSpPr>
        <p:spPr>
          <a:xfrm>
            <a:off x="3298722" y="353961"/>
            <a:ext cx="1179871" cy="369332"/>
          </a:xfrm>
          <a:prstGeom prst="rect">
            <a:avLst/>
          </a:prstGeom>
          <a:noFill/>
        </p:spPr>
        <p:txBody>
          <a:bodyPr wrap="square" rtlCol="0">
            <a:spAutoFit/>
          </a:bodyPr>
          <a:lstStyle/>
          <a:p>
            <a:r>
              <a:rPr lang="en-US" dirty="0"/>
              <a:t>Follow Up</a:t>
            </a:r>
          </a:p>
        </p:txBody>
      </p:sp>
      <p:cxnSp>
        <p:nvCxnSpPr>
          <p:cNvPr id="8" name="Straight Arrow Connector 7">
            <a:extLst>
              <a:ext uri="{FF2B5EF4-FFF2-40B4-BE49-F238E27FC236}">
                <a16:creationId xmlns:a16="http://schemas.microsoft.com/office/drawing/2014/main" id="{F5E81548-182E-4E5D-9C2A-262452856BB6}"/>
              </a:ext>
            </a:extLst>
          </p:cNvPr>
          <p:cNvCxnSpPr/>
          <p:nvPr/>
        </p:nvCxnSpPr>
        <p:spPr>
          <a:xfrm flipH="1">
            <a:off x="2713703" y="723293"/>
            <a:ext cx="117987" cy="4369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88DA3B8-CA32-484D-81C6-EB63A7DDD8B9}"/>
              </a:ext>
            </a:extLst>
          </p:cNvPr>
          <p:cNvCxnSpPr/>
          <p:nvPr/>
        </p:nvCxnSpPr>
        <p:spPr>
          <a:xfrm flipH="1">
            <a:off x="3500283" y="723292"/>
            <a:ext cx="117987" cy="4369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Arrow: Right 9">
            <a:extLst>
              <a:ext uri="{FF2B5EF4-FFF2-40B4-BE49-F238E27FC236}">
                <a16:creationId xmlns:a16="http://schemas.microsoft.com/office/drawing/2014/main" id="{A94E5723-2C50-497F-B54C-CF391DCD2CE2}"/>
              </a:ext>
            </a:extLst>
          </p:cNvPr>
          <p:cNvSpPr/>
          <p:nvPr/>
        </p:nvSpPr>
        <p:spPr>
          <a:xfrm>
            <a:off x="3814618" y="1874982"/>
            <a:ext cx="663975" cy="5080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0B9E7F7-BA9C-4774-9997-0816148868B1}"/>
              </a:ext>
            </a:extLst>
          </p:cNvPr>
          <p:cNvSpPr txBox="1"/>
          <p:nvPr/>
        </p:nvSpPr>
        <p:spPr>
          <a:xfrm>
            <a:off x="4756727" y="1874982"/>
            <a:ext cx="1995055" cy="369332"/>
          </a:xfrm>
          <a:prstGeom prst="rect">
            <a:avLst/>
          </a:prstGeom>
          <a:noFill/>
        </p:spPr>
        <p:txBody>
          <a:bodyPr wrap="square" rtlCol="0">
            <a:spAutoFit/>
          </a:bodyPr>
          <a:lstStyle/>
          <a:p>
            <a:r>
              <a:rPr lang="en-US" dirty="0"/>
              <a:t>Matrix X</a:t>
            </a:r>
          </a:p>
        </p:txBody>
      </p:sp>
      <p:pic>
        <p:nvPicPr>
          <p:cNvPr id="12" name="Picture 11">
            <a:extLst>
              <a:ext uri="{FF2B5EF4-FFF2-40B4-BE49-F238E27FC236}">
                <a16:creationId xmlns:a16="http://schemas.microsoft.com/office/drawing/2014/main" id="{0457D1AB-F91F-477B-B7B8-87E89CFBA36A}"/>
              </a:ext>
            </a:extLst>
          </p:cNvPr>
          <p:cNvPicPr>
            <a:picLocks noChangeAspect="1"/>
          </p:cNvPicPr>
          <p:nvPr/>
        </p:nvPicPr>
        <p:blipFill>
          <a:blip r:embed="rId3"/>
          <a:stretch>
            <a:fillRect/>
          </a:stretch>
        </p:blipFill>
        <p:spPr>
          <a:xfrm>
            <a:off x="2047413" y="3674185"/>
            <a:ext cx="1057275" cy="2762250"/>
          </a:xfrm>
          <a:prstGeom prst="rect">
            <a:avLst/>
          </a:prstGeom>
        </p:spPr>
      </p:pic>
      <p:sp>
        <p:nvSpPr>
          <p:cNvPr id="13" name="Arrow: Right 12">
            <a:extLst>
              <a:ext uri="{FF2B5EF4-FFF2-40B4-BE49-F238E27FC236}">
                <a16:creationId xmlns:a16="http://schemas.microsoft.com/office/drawing/2014/main" id="{934C4F9D-DEBC-4140-9A4D-1E375A065E11}"/>
              </a:ext>
            </a:extLst>
          </p:cNvPr>
          <p:cNvSpPr/>
          <p:nvPr/>
        </p:nvSpPr>
        <p:spPr>
          <a:xfrm>
            <a:off x="3695239" y="4801310"/>
            <a:ext cx="663975" cy="5080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0F5666-8BD3-4133-A3D4-25B305F0CAA3}"/>
              </a:ext>
            </a:extLst>
          </p:cNvPr>
          <p:cNvSpPr txBox="1"/>
          <p:nvPr/>
        </p:nvSpPr>
        <p:spPr>
          <a:xfrm>
            <a:off x="4574830" y="4870644"/>
            <a:ext cx="1995055" cy="369332"/>
          </a:xfrm>
          <a:prstGeom prst="rect">
            <a:avLst/>
          </a:prstGeom>
          <a:noFill/>
        </p:spPr>
        <p:txBody>
          <a:bodyPr wrap="square" rtlCol="0">
            <a:spAutoFit/>
          </a:bodyPr>
          <a:lstStyle/>
          <a:p>
            <a:r>
              <a:rPr lang="en-US" dirty="0"/>
              <a:t>Vector Y</a:t>
            </a:r>
          </a:p>
        </p:txBody>
      </p:sp>
      <p:sp>
        <p:nvSpPr>
          <p:cNvPr id="15" name="TextBox 14">
            <a:extLst>
              <a:ext uri="{FF2B5EF4-FFF2-40B4-BE49-F238E27FC236}">
                <a16:creationId xmlns:a16="http://schemas.microsoft.com/office/drawing/2014/main" id="{14BD9B80-1AF3-4A08-A896-1A3078FB2393}"/>
              </a:ext>
            </a:extLst>
          </p:cNvPr>
          <p:cNvSpPr txBox="1"/>
          <p:nvPr/>
        </p:nvSpPr>
        <p:spPr>
          <a:xfrm>
            <a:off x="2927713" y="3753443"/>
            <a:ext cx="1273277" cy="369332"/>
          </a:xfrm>
          <a:prstGeom prst="rect">
            <a:avLst/>
          </a:prstGeom>
          <a:noFill/>
        </p:spPr>
        <p:txBody>
          <a:bodyPr wrap="square" rtlCol="0">
            <a:spAutoFit/>
          </a:bodyPr>
          <a:lstStyle/>
          <a:p>
            <a:r>
              <a:rPr lang="en-US" dirty="0"/>
              <a:t>Closed?</a:t>
            </a:r>
          </a:p>
        </p:txBody>
      </p:sp>
      <p:cxnSp>
        <p:nvCxnSpPr>
          <p:cNvPr id="17" name="Straight Arrow Connector 16">
            <a:extLst>
              <a:ext uri="{FF2B5EF4-FFF2-40B4-BE49-F238E27FC236}">
                <a16:creationId xmlns:a16="http://schemas.microsoft.com/office/drawing/2014/main" id="{653CBB40-60CA-4492-A252-301645D1E279}"/>
              </a:ext>
            </a:extLst>
          </p:cNvPr>
          <p:cNvCxnSpPr/>
          <p:nvPr/>
        </p:nvCxnSpPr>
        <p:spPr>
          <a:xfrm flipH="1">
            <a:off x="2969341" y="4122775"/>
            <a:ext cx="329381" cy="1149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EDE858D-6296-43A2-A206-647D6963973D}"/>
              </a:ext>
            </a:extLst>
          </p:cNvPr>
          <p:cNvPicPr>
            <a:picLocks noChangeAspect="1"/>
          </p:cNvPicPr>
          <p:nvPr/>
        </p:nvPicPr>
        <p:blipFill>
          <a:blip r:embed="rId4"/>
          <a:stretch>
            <a:fillRect/>
          </a:stretch>
        </p:blipFill>
        <p:spPr>
          <a:xfrm>
            <a:off x="7105187" y="2771775"/>
            <a:ext cx="1771650" cy="1314450"/>
          </a:xfrm>
          <a:prstGeom prst="rect">
            <a:avLst/>
          </a:prstGeom>
        </p:spPr>
      </p:pic>
      <p:sp>
        <p:nvSpPr>
          <p:cNvPr id="19" name="TextBox 18">
            <a:extLst>
              <a:ext uri="{FF2B5EF4-FFF2-40B4-BE49-F238E27FC236}">
                <a16:creationId xmlns:a16="http://schemas.microsoft.com/office/drawing/2014/main" id="{D50429E8-6223-4D38-8641-CD72398D4949}"/>
              </a:ext>
            </a:extLst>
          </p:cNvPr>
          <p:cNvSpPr txBox="1"/>
          <p:nvPr/>
        </p:nvSpPr>
        <p:spPr>
          <a:xfrm>
            <a:off x="9229874" y="3449429"/>
            <a:ext cx="1179871" cy="369332"/>
          </a:xfrm>
          <a:prstGeom prst="rect">
            <a:avLst/>
          </a:prstGeom>
          <a:noFill/>
        </p:spPr>
        <p:txBody>
          <a:bodyPr wrap="square" rtlCol="0">
            <a:spAutoFit/>
          </a:bodyPr>
          <a:lstStyle/>
          <a:p>
            <a:r>
              <a:rPr lang="en-US" dirty="0"/>
              <a:t>Criteria</a:t>
            </a:r>
          </a:p>
        </p:txBody>
      </p:sp>
      <p:sp>
        <p:nvSpPr>
          <p:cNvPr id="20" name="TextBox 19">
            <a:extLst>
              <a:ext uri="{FF2B5EF4-FFF2-40B4-BE49-F238E27FC236}">
                <a16:creationId xmlns:a16="http://schemas.microsoft.com/office/drawing/2014/main" id="{DD559295-4941-40A7-93FA-E3340E453F48}"/>
              </a:ext>
            </a:extLst>
          </p:cNvPr>
          <p:cNvSpPr txBox="1"/>
          <p:nvPr/>
        </p:nvSpPr>
        <p:spPr>
          <a:xfrm>
            <a:off x="9229874" y="3784233"/>
            <a:ext cx="1179871" cy="369332"/>
          </a:xfrm>
          <a:prstGeom prst="rect">
            <a:avLst/>
          </a:prstGeom>
          <a:noFill/>
        </p:spPr>
        <p:txBody>
          <a:bodyPr wrap="square" rtlCol="0">
            <a:spAutoFit/>
          </a:bodyPr>
          <a:lstStyle/>
          <a:p>
            <a:r>
              <a:rPr lang="en-US" dirty="0"/>
              <a:t>Follow Up</a:t>
            </a:r>
          </a:p>
        </p:txBody>
      </p:sp>
      <p:cxnSp>
        <p:nvCxnSpPr>
          <p:cNvPr id="22" name="Straight Arrow Connector 21">
            <a:extLst>
              <a:ext uri="{FF2B5EF4-FFF2-40B4-BE49-F238E27FC236}">
                <a16:creationId xmlns:a16="http://schemas.microsoft.com/office/drawing/2014/main" id="{97EBF714-32D6-4705-AD66-6BFF973BDFDD}"/>
              </a:ext>
            </a:extLst>
          </p:cNvPr>
          <p:cNvCxnSpPr>
            <a:cxnSpLocks/>
            <a:stCxn id="19" idx="1"/>
          </p:cNvCxnSpPr>
          <p:nvPr/>
        </p:nvCxnSpPr>
        <p:spPr>
          <a:xfrm flipH="1">
            <a:off x="8701550" y="3634095"/>
            <a:ext cx="528324" cy="40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8C49C2B-C593-475C-ACDE-921A183679F7}"/>
              </a:ext>
            </a:extLst>
          </p:cNvPr>
          <p:cNvCxnSpPr>
            <a:cxnSpLocks/>
          </p:cNvCxnSpPr>
          <p:nvPr/>
        </p:nvCxnSpPr>
        <p:spPr>
          <a:xfrm flipH="1" flipV="1">
            <a:off x="8701548" y="3880205"/>
            <a:ext cx="496530" cy="909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3B6921E-3706-47C0-A4D4-206419E6CC7A}"/>
              </a:ext>
            </a:extLst>
          </p:cNvPr>
          <p:cNvSpPr txBox="1"/>
          <p:nvPr/>
        </p:nvSpPr>
        <p:spPr>
          <a:xfrm>
            <a:off x="9239474" y="3067431"/>
            <a:ext cx="1179871" cy="369332"/>
          </a:xfrm>
          <a:prstGeom prst="rect">
            <a:avLst/>
          </a:prstGeom>
          <a:noFill/>
        </p:spPr>
        <p:txBody>
          <a:bodyPr wrap="square" rtlCol="0">
            <a:spAutoFit/>
          </a:bodyPr>
          <a:lstStyle/>
          <a:p>
            <a:r>
              <a:rPr lang="en-US" dirty="0"/>
              <a:t>Intercept</a:t>
            </a:r>
          </a:p>
        </p:txBody>
      </p:sp>
      <p:cxnSp>
        <p:nvCxnSpPr>
          <p:cNvPr id="27" name="Straight Arrow Connector 26">
            <a:extLst>
              <a:ext uri="{FF2B5EF4-FFF2-40B4-BE49-F238E27FC236}">
                <a16:creationId xmlns:a16="http://schemas.microsoft.com/office/drawing/2014/main" id="{0CCC36B4-C9ED-4FA1-A7E3-668E3EC08D9D}"/>
              </a:ext>
            </a:extLst>
          </p:cNvPr>
          <p:cNvCxnSpPr>
            <a:cxnSpLocks/>
          </p:cNvCxnSpPr>
          <p:nvPr/>
        </p:nvCxnSpPr>
        <p:spPr>
          <a:xfrm flipH="1">
            <a:off x="8701548" y="3286284"/>
            <a:ext cx="600072" cy="160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CB1E8D95-6E86-4619-B68B-D4E65708AA41}"/>
              </a:ext>
            </a:extLst>
          </p:cNvPr>
          <p:cNvPicPr>
            <a:picLocks noChangeAspect="1"/>
          </p:cNvPicPr>
          <p:nvPr/>
        </p:nvPicPr>
        <p:blipFill>
          <a:blip r:embed="rId5"/>
          <a:stretch>
            <a:fillRect/>
          </a:stretch>
        </p:blipFill>
        <p:spPr>
          <a:xfrm>
            <a:off x="6970763" y="2041465"/>
            <a:ext cx="4778963" cy="508000"/>
          </a:xfrm>
          <a:prstGeom prst="rect">
            <a:avLst/>
          </a:prstGeom>
        </p:spPr>
      </p:pic>
      <p:sp>
        <p:nvSpPr>
          <p:cNvPr id="3" name="TextBox 2">
            <a:extLst>
              <a:ext uri="{FF2B5EF4-FFF2-40B4-BE49-F238E27FC236}">
                <a16:creationId xmlns:a16="http://schemas.microsoft.com/office/drawing/2014/main" id="{2E8C572A-2F3F-4237-B639-EA2EF4CAF061}"/>
              </a:ext>
            </a:extLst>
          </p:cNvPr>
          <p:cNvSpPr txBox="1"/>
          <p:nvPr/>
        </p:nvSpPr>
        <p:spPr>
          <a:xfrm>
            <a:off x="7879976" y="4545106"/>
            <a:ext cx="2097742" cy="646331"/>
          </a:xfrm>
          <a:prstGeom prst="rect">
            <a:avLst/>
          </a:prstGeom>
          <a:noFill/>
        </p:spPr>
        <p:txBody>
          <a:bodyPr wrap="square" rtlCol="0">
            <a:spAutoFit/>
          </a:bodyPr>
          <a:lstStyle/>
          <a:p>
            <a:r>
              <a:rPr lang="en-US" dirty="0"/>
              <a:t>Partial derivatives of the Y=f(X)</a:t>
            </a:r>
          </a:p>
        </p:txBody>
      </p:sp>
      <p:pic>
        <p:nvPicPr>
          <p:cNvPr id="16" name="Picture 15">
            <a:extLst>
              <a:ext uri="{FF2B5EF4-FFF2-40B4-BE49-F238E27FC236}">
                <a16:creationId xmlns:a16="http://schemas.microsoft.com/office/drawing/2014/main" id="{FB3A8084-A250-43A3-B3E2-D02411DDC68E}"/>
              </a:ext>
            </a:extLst>
          </p:cNvPr>
          <p:cNvPicPr>
            <a:picLocks noChangeAspect="1"/>
          </p:cNvPicPr>
          <p:nvPr/>
        </p:nvPicPr>
        <p:blipFill>
          <a:blip r:embed="rId6"/>
          <a:stretch>
            <a:fillRect/>
          </a:stretch>
        </p:blipFill>
        <p:spPr>
          <a:xfrm>
            <a:off x="7759960" y="5145966"/>
            <a:ext cx="1600284" cy="1125914"/>
          </a:xfrm>
          <a:prstGeom prst="rect">
            <a:avLst/>
          </a:prstGeom>
        </p:spPr>
      </p:pic>
      <p:sp>
        <p:nvSpPr>
          <p:cNvPr id="21" name="Arrow: Right 20">
            <a:extLst>
              <a:ext uri="{FF2B5EF4-FFF2-40B4-BE49-F238E27FC236}">
                <a16:creationId xmlns:a16="http://schemas.microsoft.com/office/drawing/2014/main" id="{F03DF8F7-959E-408C-8810-3AB877D07714}"/>
              </a:ext>
            </a:extLst>
          </p:cNvPr>
          <p:cNvSpPr/>
          <p:nvPr/>
        </p:nvSpPr>
        <p:spPr>
          <a:xfrm>
            <a:off x="9360244" y="5486400"/>
            <a:ext cx="1049501" cy="57595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10FAF12-6111-4874-8943-207AB2BFD10C}"/>
              </a:ext>
            </a:extLst>
          </p:cNvPr>
          <p:cNvSpPr txBox="1"/>
          <p:nvPr/>
        </p:nvSpPr>
        <p:spPr>
          <a:xfrm>
            <a:off x="10419345" y="5309310"/>
            <a:ext cx="1600284" cy="1200329"/>
          </a:xfrm>
          <a:prstGeom prst="rect">
            <a:avLst/>
          </a:prstGeom>
          <a:noFill/>
        </p:spPr>
        <p:txBody>
          <a:bodyPr wrap="square" rtlCol="0">
            <a:spAutoFit/>
          </a:bodyPr>
          <a:lstStyle/>
          <a:p>
            <a:r>
              <a:rPr lang="en-US" dirty="0"/>
              <a:t>Implies “Cause-Effect” if theory supports</a:t>
            </a:r>
          </a:p>
        </p:txBody>
      </p:sp>
      <p:sp>
        <p:nvSpPr>
          <p:cNvPr id="28" name="TextBox 27">
            <a:extLst>
              <a:ext uri="{FF2B5EF4-FFF2-40B4-BE49-F238E27FC236}">
                <a16:creationId xmlns:a16="http://schemas.microsoft.com/office/drawing/2014/main" id="{BB63B395-6FD9-437F-81A0-A29D79E42F8C}"/>
              </a:ext>
            </a:extLst>
          </p:cNvPr>
          <p:cNvSpPr txBox="1"/>
          <p:nvPr/>
        </p:nvSpPr>
        <p:spPr>
          <a:xfrm>
            <a:off x="5397909" y="297358"/>
            <a:ext cx="5611807" cy="523220"/>
          </a:xfrm>
          <a:prstGeom prst="rect">
            <a:avLst/>
          </a:prstGeom>
          <a:noFill/>
        </p:spPr>
        <p:txBody>
          <a:bodyPr wrap="square" rtlCol="0">
            <a:spAutoFit/>
          </a:bodyPr>
          <a:lstStyle/>
          <a:p>
            <a:pPr algn="ctr"/>
            <a:r>
              <a:rPr lang="en-US" sz="2800" dirty="0"/>
              <a:t>Regression</a:t>
            </a:r>
          </a:p>
        </p:txBody>
      </p:sp>
      <p:sp>
        <p:nvSpPr>
          <p:cNvPr id="25" name="TextBox 24">
            <a:extLst>
              <a:ext uri="{FF2B5EF4-FFF2-40B4-BE49-F238E27FC236}">
                <a16:creationId xmlns:a16="http://schemas.microsoft.com/office/drawing/2014/main" id="{908BE455-DF9E-4B34-9577-51C341847EB7}"/>
              </a:ext>
            </a:extLst>
          </p:cNvPr>
          <p:cNvSpPr txBox="1"/>
          <p:nvPr/>
        </p:nvSpPr>
        <p:spPr>
          <a:xfrm>
            <a:off x="7309305" y="873916"/>
            <a:ext cx="3597394" cy="369332"/>
          </a:xfrm>
          <a:prstGeom prst="rect">
            <a:avLst/>
          </a:prstGeom>
          <a:noFill/>
        </p:spPr>
        <p:txBody>
          <a:bodyPr wrap="square" rtlCol="0">
            <a:spAutoFit/>
          </a:bodyPr>
          <a:lstStyle/>
          <a:p>
            <a:r>
              <a:rPr lang="en-US" dirty="0"/>
              <a:t>Goodness of Fit R</a:t>
            </a:r>
            <a:r>
              <a:rPr lang="en-US" baseline="30000" dirty="0"/>
              <a:t>2</a:t>
            </a:r>
            <a:r>
              <a:rPr lang="en-US" dirty="0"/>
              <a:t>, MAD, MSE </a:t>
            </a:r>
          </a:p>
        </p:txBody>
      </p:sp>
      <p:sp>
        <p:nvSpPr>
          <p:cNvPr id="2" name="TextBox 1">
            <a:extLst>
              <a:ext uri="{FF2B5EF4-FFF2-40B4-BE49-F238E27FC236}">
                <a16:creationId xmlns:a16="http://schemas.microsoft.com/office/drawing/2014/main" id="{40D10A9E-9F25-421C-872D-40785A4FE5C1}"/>
              </a:ext>
            </a:extLst>
          </p:cNvPr>
          <p:cNvSpPr txBox="1"/>
          <p:nvPr/>
        </p:nvSpPr>
        <p:spPr>
          <a:xfrm>
            <a:off x="121298" y="177282"/>
            <a:ext cx="1926115" cy="646331"/>
          </a:xfrm>
          <a:prstGeom prst="rect">
            <a:avLst/>
          </a:prstGeom>
          <a:noFill/>
        </p:spPr>
        <p:txBody>
          <a:bodyPr wrap="square" rtlCol="0">
            <a:spAutoFit/>
          </a:bodyPr>
          <a:lstStyle/>
          <a:p>
            <a:r>
              <a:rPr lang="en-US" dirty="0"/>
              <a:t>What if this was our dataset?</a:t>
            </a:r>
          </a:p>
        </p:txBody>
      </p:sp>
      <p:cxnSp>
        <p:nvCxnSpPr>
          <p:cNvPr id="30" name="Straight Arrow Connector 29">
            <a:extLst>
              <a:ext uri="{FF2B5EF4-FFF2-40B4-BE49-F238E27FC236}">
                <a16:creationId xmlns:a16="http://schemas.microsoft.com/office/drawing/2014/main" id="{8B73B960-3042-48ED-BB0F-F9163D87D368}"/>
              </a:ext>
            </a:extLst>
          </p:cNvPr>
          <p:cNvCxnSpPr/>
          <p:nvPr/>
        </p:nvCxnSpPr>
        <p:spPr>
          <a:xfrm>
            <a:off x="395376" y="820578"/>
            <a:ext cx="786908" cy="630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FFC392A-B55B-4752-88D4-4DE7013C6D81}"/>
              </a:ext>
            </a:extLst>
          </p:cNvPr>
          <p:cNvSpPr txBox="1"/>
          <p:nvPr/>
        </p:nvSpPr>
        <p:spPr>
          <a:xfrm>
            <a:off x="8128485" y="1676805"/>
            <a:ext cx="2281260" cy="369332"/>
          </a:xfrm>
          <a:prstGeom prst="rect">
            <a:avLst/>
          </a:prstGeom>
          <a:noFill/>
        </p:spPr>
        <p:txBody>
          <a:bodyPr wrap="square" rtlCol="0">
            <a:spAutoFit/>
          </a:bodyPr>
          <a:lstStyle/>
          <a:p>
            <a:r>
              <a:rPr lang="en-US" dirty="0"/>
              <a:t>Hastie et al. use Ꝋ</a:t>
            </a:r>
          </a:p>
        </p:txBody>
      </p:sp>
    </p:spTree>
    <p:extLst>
      <p:ext uri="{BB962C8B-B14F-4D97-AF65-F5344CB8AC3E}">
        <p14:creationId xmlns:p14="http://schemas.microsoft.com/office/powerpoint/2010/main" val="1070446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579592-2B7C-419E-B678-55DC3D558691}"/>
              </a:ext>
            </a:extLst>
          </p:cNvPr>
          <p:cNvPicPr>
            <a:picLocks noChangeAspect="1"/>
          </p:cNvPicPr>
          <p:nvPr/>
        </p:nvPicPr>
        <p:blipFill>
          <a:blip r:embed="rId2"/>
          <a:stretch>
            <a:fillRect/>
          </a:stretch>
        </p:blipFill>
        <p:spPr>
          <a:xfrm>
            <a:off x="1475914" y="962618"/>
            <a:ext cx="2219325" cy="2790825"/>
          </a:xfrm>
          <a:prstGeom prst="rect">
            <a:avLst/>
          </a:prstGeom>
        </p:spPr>
      </p:pic>
      <p:sp>
        <p:nvSpPr>
          <p:cNvPr id="5" name="TextBox 4">
            <a:extLst>
              <a:ext uri="{FF2B5EF4-FFF2-40B4-BE49-F238E27FC236}">
                <a16:creationId xmlns:a16="http://schemas.microsoft.com/office/drawing/2014/main" id="{8F981BB0-744F-4453-AC8B-E47DB7A37998}"/>
              </a:ext>
            </a:extLst>
          </p:cNvPr>
          <p:cNvSpPr txBox="1"/>
          <p:nvPr/>
        </p:nvSpPr>
        <p:spPr>
          <a:xfrm>
            <a:off x="2379406" y="353961"/>
            <a:ext cx="1179871" cy="369332"/>
          </a:xfrm>
          <a:prstGeom prst="rect">
            <a:avLst/>
          </a:prstGeom>
          <a:noFill/>
        </p:spPr>
        <p:txBody>
          <a:bodyPr wrap="square" rtlCol="0">
            <a:spAutoFit/>
          </a:bodyPr>
          <a:lstStyle/>
          <a:p>
            <a:r>
              <a:rPr lang="en-US" dirty="0"/>
              <a:t>Criteria</a:t>
            </a:r>
          </a:p>
        </p:txBody>
      </p:sp>
      <p:sp>
        <p:nvSpPr>
          <p:cNvPr id="6" name="TextBox 5">
            <a:extLst>
              <a:ext uri="{FF2B5EF4-FFF2-40B4-BE49-F238E27FC236}">
                <a16:creationId xmlns:a16="http://schemas.microsoft.com/office/drawing/2014/main" id="{F533CA64-7ACA-459C-AF61-01DBEE5A111D}"/>
              </a:ext>
            </a:extLst>
          </p:cNvPr>
          <p:cNvSpPr txBox="1"/>
          <p:nvPr/>
        </p:nvSpPr>
        <p:spPr>
          <a:xfrm>
            <a:off x="3298722" y="353961"/>
            <a:ext cx="1179871" cy="369332"/>
          </a:xfrm>
          <a:prstGeom prst="rect">
            <a:avLst/>
          </a:prstGeom>
          <a:noFill/>
        </p:spPr>
        <p:txBody>
          <a:bodyPr wrap="square" rtlCol="0">
            <a:spAutoFit/>
          </a:bodyPr>
          <a:lstStyle/>
          <a:p>
            <a:r>
              <a:rPr lang="en-US" dirty="0"/>
              <a:t>Follow Up</a:t>
            </a:r>
          </a:p>
        </p:txBody>
      </p:sp>
      <p:cxnSp>
        <p:nvCxnSpPr>
          <p:cNvPr id="8" name="Straight Arrow Connector 7">
            <a:extLst>
              <a:ext uri="{FF2B5EF4-FFF2-40B4-BE49-F238E27FC236}">
                <a16:creationId xmlns:a16="http://schemas.microsoft.com/office/drawing/2014/main" id="{F5E81548-182E-4E5D-9C2A-262452856BB6}"/>
              </a:ext>
            </a:extLst>
          </p:cNvPr>
          <p:cNvCxnSpPr/>
          <p:nvPr/>
        </p:nvCxnSpPr>
        <p:spPr>
          <a:xfrm flipH="1">
            <a:off x="2713703" y="723293"/>
            <a:ext cx="117987" cy="4369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88DA3B8-CA32-484D-81C6-EB63A7DDD8B9}"/>
              </a:ext>
            </a:extLst>
          </p:cNvPr>
          <p:cNvCxnSpPr/>
          <p:nvPr/>
        </p:nvCxnSpPr>
        <p:spPr>
          <a:xfrm flipH="1">
            <a:off x="3500283" y="723292"/>
            <a:ext cx="117987" cy="4369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Arrow: Right 9">
            <a:extLst>
              <a:ext uri="{FF2B5EF4-FFF2-40B4-BE49-F238E27FC236}">
                <a16:creationId xmlns:a16="http://schemas.microsoft.com/office/drawing/2014/main" id="{A94E5723-2C50-497F-B54C-CF391DCD2CE2}"/>
              </a:ext>
            </a:extLst>
          </p:cNvPr>
          <p:cNvSpPr/>
          <p:nvPr/>
        </p:nvSpPr>
        <p:spPr>
          <a:xfrm>
            <a:off x="3814618" y="1874982"/>
            <a:ext cx="663975" cy="5080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0B9E7F7-BA9C-4774-9997-0816148868B1}"/>
              </a:ext>
            </a:extLst>
          </p:cNvPr>
          <p:cNvSpPr txBox="1"/>
          <p:nvPr/>
        </p:nvSpPr>
        <p:spPr>
          <a:xfrm>
            <a:off x="4756727" y="1874982"/>
            <a:ext cx="1995055" cy="369332"/>
          </a:xfrm>
          <a:prstGeom prst="rect">
            <a:avLst/>
          </a:prstGeom>
          <a:noFill/>
        </p:spPr>
        <p:txBody>
          <a:bodyPr wrap="square" rtlCol="0">
            <a:spAutoFit/>
          </a:bodyPr>
          <a:lstStyle/>
          <a:p>
            <a:r>
              <a:rPr lang="en-US" dirty="0"/>
              <a:t>Matrix X</a:t>
            </a:r>
          </a:p>
        </p:txBody>
      </p:sp>
      <p:pic>
        <p:nvPicPr>
          <p:cNvPr id="12" name="Picture 11">
            <a:extLst>
              <a:ext uri="{FF2B5EF4-FFF2-40B4-BE49-F238E27FC236}">
                <a16:creationId xmlns:a16="http://schemas.microsoft.com/office/drawing/2014/main" id="{0457D1AB-F91F-477B-B7B8-87E89CFBA36A}"/>
              </a:ext>
            </a:extLst>
          </p:cNvPr>
          <p:cNvPicPr>
            <a:picLocks noChangeAspect="1"/>
          </p:cNvPicPr>
          <p:nvPr/>
        </p:nvPicPr>
        <p:blipFill>
          <a:blip r:embed="rId3"/>
          <a:stretch>
            <a:fillRect/>
          </a:stretch>
        </p:blipFill>
        <p:spPr>
          <a:xfrm>
            <a:off x="2047413" y="3674185"/>
            <a:ext cx="1057275" cy="2762250"/>
          </a:xfrm>
          <a:prstGeom prst="rect">
            <a:avLst/>
          </a:prstGeom>
        </p:spPr>
      </p:pic>
      <p:sp>
        <p:nvSpPr>
          <p:cNvPr id="13" name="Arrow: Right 12">
            <a:extLst>
              <a:ext uri="{FF2B5EF4-FFF2-40B4-BE49-F238E27FC236}">
                <a16:creationId xmlns:a16="http://schemas.microsoft.com/office/drawing/2014/main" id="{934C4F9D-DEBC-4140-9A4D-1E375A065E11}"/>
              </a:ext>
            </a:extLst>
          </p:cNvPr>
          <p:cNvSpPr/>
          <p:nvPr/>
        </p:nvSpPr>
        <p:spPr>
          <a:xfrm>
            <a:off x="3695239" y="4801310"/>
            <a:ext cx="663975" cy="5080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0F5666-8BD3-4133-A3D4-25B305F0CAA3}"/>
              </a:ext>
            </a:extLst>
          </p:cNvPr>
          <p:cNvSpPr txBox="1"/>
          <p:nvPr/>
        </p:nvSpPr>
        <p:spPr>
          <a:xfrm>
            <a:off x="4574830" y="4870644"/>
            <a:ext cx="1995055" cy="369332"/>
          </a:xfrm>
          <a:prstGeom prst="rect">
            <a:avLst/>
          </a:prstGeom>
          <a:noFill/>
        </p:spPr>
        <p:txBody>
          <a:bodyPr wrap="square" rtlCol="0">
            <a:spAutoFit/>
          </a:bodyPr>
          <a:lstStyle/>
          <a:p>
            <a:r>
              <a:rPr lang="en-US" dirty="0"/>
              <a:t>Vector Y</a:t>
            </a:r>
          </a:p>
        </p:txBody>
      </p:sp>
      <p:sp>
        <p:nvSpPr>
          <p:cNvPr id="15" name="TextBox 14">
            <a:extLst>
              <a:ext uri="{FF2B5EF4-FFF2-40B4-BE49-F238E27FC236}">
                <a16:creationId xmlns:a16="http://schemas.microsoft.com/office/drawing/2014/main" id="{14BD9B80-1AF3-4A08-A896-1A3078FB2393}"/>
              </a:ext>
            </a:extLst>
          </p:cNvPr>
          <p:cNvSpPr txBox="1"/>
          <p:nvPr/>
        </p:nvSpPr>
        <p:spPr>
          <a:xfrm>
            <a:off x="2927713" y="3753443"/>
            <a:ext cx="1273277" cy="369332"/>
          </a:xfrm>
          <a:prstGeom prst="rect">
            <a:avLst/>
          </a:prstGeom>
          <a:noFill/>
        </p:spPr>
        <p:txBody>
          <a:bodyPr wrap="square" rtlCol="0">
            <a:spAutoFit/>
          </a:bodyPr>
          <a:lstStyle/>
          <a:p>
            <a:r>
              <a:rPr lang="en-US" dirty="0"/>
              <a:t>Closed?</a:t>
            </a:r>
          </a:p>
        </p:txBody>
      </p:sp>
      <p:cxnSp>
        <p:nvCxnSpPr>
          <p:cNvPr id="17" name="Straight Arrow Connector 16">
            <a:extLst>
              <a:ext uri="{FF2B5EF4-FFF2-40B4-BE49-F238E27FC236}">
                <a16:creationId xmlns:a16="http://schemas.microsoft.com/office/drawing/2014/main" id="{653CBB40-60CA-4492-A252-301645D1E279}"/>
              </a:ext>
            </a:extLst>
          </p:cNvPr>
          <p:cNvCxnSpPr/>
          <p:nvPr/>
        </p:nvCxnSpPr>
        <p:spPr>
          <a:xfrm flipH="1">
            <a:off x="2969341" y="4122775"/>
            <a:ext cx="329381" cy="1149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45AF7C7B-71F7-419A-B087-A82E54E2319C}"/>
              </a:ext>
            </a:extLst>
          </p:cNvPr>
          <p:cNvPicPr>
            <a:picLocks noChangeAspect="1"/>
          </p:cNvPicPr>
          <p:nvPr/>
        </p:nvPicPr>
        <p:blipFill>
          <a:blip r:embed="rId4"/>
          <a:stretch>
            <a:fillRect/>
          </a:stretch>
        </p:blipFill>
        <p:spPr>
          <a:xfrm>
            <a:off x="7087367" y="1476609"/>
            <a:ext cx="3474447" cy="369331"/>
          </a:xfrm>
          <a:prstGeom prst="rect">
            <a:avLst/>
          </a:prstGeom>
        </p:spPr>
      </p:pic>
      <p:sp>
        <p:nvSpPr>
          <p:cNvPr id="21" name="TextBox 20">
            <a:extLst>
              <a:ext uri="{FF2B5EF4-FFF2-40B4-BE49-F238E27FC236}">
                <a16:creationId xmlns:a16="http://schemas.microsoft.com/office/drawing/2014/main" id="{6B29112D-DF49-4769-9C41-AAADB1B19F46}"/>
              </a:ext>
            </a:extLst>
          </p:cNvPr>
          <p:cNvSpPr txBox="1"/>
          <p:nvPr/>
        </p:nvSpPr>
        <p:spPr>
          <a:xfrm>
            <a:off x="7113613" y="1906731"/>
            <a:ext cx="2219325" cy="369332"/>
          </a:xfrm>
          <a:prstGeom prst="rect">
            <a:avLst/>
          </a:prstGeom>
          <a:noFill/>
        </p:spPr>
        <p:txBody>
          <a:bodyPr wrap="square" rtlCol="0">
            <a:spAutoFit/>
          </a:bodyPr>
          <a:lstStyle/>
          <a:p>
            <a:r>
              <a:rPr lang="en-US" dirty="0"/>
              <a:t>Operation fails</a:t>
            </a:r>
          </a:p>
        </p:txBody>
      </p:sp>
      <p:sp>
        <p:nvSpPr>
          <p:cNvPr id="24" name="TextBox 23">
            <a:extLst>
              <a:ext uri="{FF2B5EF4-FFF2-40B4-BE49-F238E27FC236}">
                <a16:creationId xmlns:a16="http://schemas.microsoft.com/office/drawing/2014/main" id="{C731624F-9375-4306-B8B1-2672AFE3560C}"/>
              </a:ext>
            </a:extLst>
          </p:cNvPr>
          <p:cNvSpPr txBox="1"/>
          <p:nvPr/>
        </p:nvSpPr>
        <p:spPr>
          <a:xfrm>
            <a:off x="2704955" y="27484"/>
            <a:ext cx="2219325" cy="369332"/>
          </a:xfrm>
          <a:prstGeom prst="rect">
            <a:avLst/>
          </a:prstGeom>
          <a:noFill/>
        </p:spPr>
        <p:txBody>
          <a:bodyPr wrap="square" rtlCol="0">
            <a:spAutoFit/>
          </a:bodyPr>
          <a:lstStyle/>
          <a:p>
            <a:r>
              <a:rPr lang="en-US" dirty="0"/>
              <a:t>Collinearity</a:t>
            </a:r>
          </a:p>
        </p:txBody>
      </p:sp>
      <p:sp>
        <p:nvSpPr>
          <p:cNvPr id="2" name="TextBox 1">
            <a:extLst>
              <a:ext uri="{FF2B5EF4-FFF2-40B4-BE49-F238E27FC236}">
                <a16:creationId xmlns:a16="http://schemas.microsoft.com/office/drawing/2014/main" id="{35E24E32-6F26-45D7-9247-3A7831189AF7}"/>
              </a:ext>
            </a:extLst>
          </p:cNvPr>
          <p:cNvSpPr txBox="1"/>
          <p:nvPr/>
        </p:nvSpPr>
        <p:spPr>
          <a:xfrm>
            <a:off x="6925562" y="2702859"/>
            <a:ext cx="5162312" cy="2308324"/>
          </a:xfrm>
          <a:prstGeom prst="rect">
            <a:avLst/>
          </a:prstGeom>
          <a:noFill/>
        </p:spPr>
        <p:txBody>
          <a:bodyPr wrap="square" rtlCol="0">
            <a:spAutoFit/>
          </a:bodyPr>
          <a:lstStyle/>
          <a:p>
            <a:r>
              <a:rPr lang="en-US" dirty="0"/>
              <a:t>There is a trade-off between the number of X variables added and the complexity of the model.</a:t>
            </a:r>
          </a:p>
          <a:p>
            <a:pPr marL="285750" indent="-285750">
              <a:buFont typeface="Arial" panose="020B0604020202020204" pitchFamily="34" charset="0"/>
              <a:buChar char="•"/>
            </a:pPr>
            <a:r>
              <a:rPr lang="en-US" dirty="0"/>
              <a:t>Multi-collinearity</a:t>
            </a:r>
          </a:p>
          <a:p>
            <a:pPr marL="285750" indent="-285750">
              <a:buFont typeface="Arial" panose="020B0604020202020204" pitchFamily="34" charset="0"/>
              <a:buChar char="•"/>
            </a:pPr>
            <a:r>
              <a:rPr lang="en-US" dirty="0"/>
              <a:t>Normal Distribution of Y Assumption</a:t>
            </a:r>
          </a:p>
          <a:p>
            <a:pPr marL="285750" indent="-285750">
              <a:buFont typeface="Arial" panose="020B0604020202020204" pitchFamily="34" charset="0"/>
              <a:buChar char="•"/>
            </a:pPr>
            <a:r>
              <a:rPr lang="en-US" dirty="0"/>
              <a:t>Outliers</a:t>
            </a:r>
          </a:p>
          <a:p>
            <a:pPr marL="285750" indent="-285750">
              <a:buFont typeface="Arial" panose="020B0604020202020204" pitchFamily="34" charset="0"/>
              <a:buChar char="•"/>
            </a:pPr>
            <a:r>
              <a:rPr lang="en-US" dirty="0"/>
              <a:t>Curse of dimensionality (many sparse X variables)</a:t>
            </a:r>
          </a:p>
          <a:p>
            <a:pPr marL="285750" indent="-285750">
              <a:buFont typeface="Arial" panose="020B0604020202020204" pitchFamily="34" charset="0"/>
              <a:buChar char="•"/>
            </a:pPr>
            <a:r>
              <a:rPr lang="en-US" dirty="0"/>
              <a:t>Overfitting/underfitting</a:t>
            </a:r>
          </a:p>
          <a:p>
            <a:pPr marL="285750" indent="-285750">
              <a:buFont typeface="Arial" panose="020B0604020202020204" pitchFamily="34" charset="0"/>
              <a:buChar char="•"/>
            </a:pPr>
            <a:r>
              <a:rPr lang="en-US" dirty="0"/>
              <a:t>Bias versus Variance trade-off</a:t>
            </a:r>
          </a:p>
        </p:txBody>
      </p:sp>
      <p:sp>
        <p:nvSpPr>
          <p:cNvPr id="3" name="TextBox 2">
            <a:extLst>
              <a:ext uri="{FF2B5EF4-FFF2-40B4-BE49-F238E27FC236}">
                <a16:creationId xmlns:a16="http://schemas.microsoft.com/office/drawing/2014/main" id="{B0C205FF-F6EC-4942-B5BE-6902983D263A}"/>
              </a:ext>
            </a:extLst>
          </p:cNvPr>
          <p:cNvSpPr txBox="1"/>
          <p:nvPr/>
        </p:nvSpPr>
        <p:spPr>
          <a:xfrm>
            <a:off x="4034118" y="2796988"/>
            <a:ext cx="1438835" cy="369332"/>
          </a:xfrm>
          <a:prstGeom prst="rect">
            <a:avLst/>
          </a:prstGeom>
          <a:noFill/>
        </p:spPr>
        <p:txBody>
          <a:bodyPr wrap="square" rtlCol="0">
            <a:spAutoFit/>
          </a:bodyPr>
          <a:lstStyle/>
          <a:p>
            <a:r>
              <a:rPr lang="en-US" dirty="0">
                <a:solidFill>
                  <a:srgbClr val="FF0000"/>
                </a:solidFill>
              </a:rPr>
              <a:t>Identical</a:t>
            </a:r>
          </a:p>
        </p:txBody>
      </p:sp>
      <p:cxnSp>
        <p:nvCxnSpPr>
          <p:cNvPr id="18" name="Straight Arrow Connector 17">
            <a:extLst>
              <a:ext uri="{FF2B5EF4-FFF2-40B4-BE49-F238E27FC236}">
                <a16:creationId xmlns:a16="http://schemas.microsoft.com/office/drawing/2014/main" id="{0AD64B1B-D42D-4E4F-A96C-9158A34CBD69}"/>
              </a:ext>
            </a:extLst>
          </p:cNvPr>
          <p:cNvCxnSpPr>
            <a:endCxn id="7" idx="3"/>
          </p:cNvCxnSpPr>
          <p:nvPr/>
        </p:nvCxnSpPr>
        <p:spPr>
          <a:xfrm flipH="1" flipV="1">
            <a:off x="3695239" y="2358031"/>
            <a:ext cx="504437" cy="3240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0C51889-8A93-4AF3-BE48-640824D8218E}"/>
              </a:ext>
            </a:extLst>
          </p:cNvPr>
          <p:cNvCxnSpPr>
            <a:cxnSpLocks/>
          </p:cNvCxnSpPr>
          <p:nvPr/>
        </p:nvCxnSpPr>
        <p:spPr>
          <a:xfrm flipH="1" flipV="1">
            <a:off x="3055595" y="2497910"/>
            <a:ext cx="1066101" cy="4572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F5ED97F-F703-44B6-9978-5013AFE5BF63}"/>
              </a:ext>
            </a:extLst>
          </p:cNvPr>
          <p:cNvSpPr txBox="1"/>
          <p:nvPr/>
        </p:nvSpPr>
        <p:spPr>
          <a:xfrm>
            <a:off x="5123329" y="161365"/>
            <a:ext cx="5611807" cy="523220"/>
          </a:xfrm>
          <a:prstGeom prst="rect">
            <a:avLst/>
          </a:prstGeom>
          <a:noFill/>
        </p:spPr>
        <p:txBody>
          <a:bodyPr wrap="square" rtlCol="0">
            <a:spAutoFit/>
          </a:bodyPr>
          <a:lstStyle/>
          <a:p>
            <a:pPr algn="ctr"/>
            <a:r>
              <a:rPr lang="en-US" sz="2800" dirty="0"/>
              <a:t>Regression and Multicollinearity</a:t>
            </a:r>
          </a:p>
        </p:txBody>
      </p:sp>
      <p:pic>
        <p:nvPicPr>
          <p:cNvPr id="4" name="Picture 3">
            <a:extLst>
              <a:ext uri="{FF2B5EF4-FFF2-40B4-BE49-F238E27FC236}">
                <a16:creationId xmlns:a16="http://schemas.microsoft.com/office/drawing/2014/main" id="{D4D09700-03A8-4398-BDEE-33443F0F2B9F}"/>
              </a:ext>
            </a:extLst>
          </p:cNvPr>
          <p:cNvPicPr>
            <a:picLocks noChangeAspect="1"/>
          </p:cNvPicPr>
          <p:nvPr/>
        </p:nvPicPr>
        <p:blipFill>
          <a:blip r:embed="rId5"/>
          <a:stretch>
            <a:fillRect/>
          </a:stretch>
        </p:blipFill>
        <p:spPr>
          <a:xfrm>
            <a:off x="9506411" y="1906731"/>
            <a:ext cx="1228725" cy="514350"/>
          </a:xfrm>
          <a:prstGeom prst="rect">
            <a:avLst/>
          </a:prstGeom>
        </p:spPr>
      </p:pic>
      <p:sp>
        <p:nvSpPr>
          <p:cNvPr id="19" name="TextBox 18">
            <a:extLst>
              <a:ext uri="{FF2B5EF4-FFF2-40B4-BE49-F238E27FC236}">
                <a16:creationId xmlns:a16="http://schemas.microsoft.com/office/drawing/2014/main" id="{4D6C5D97-4A0A-48EB-AB79-60FB25B1F897}"/>
              </a:ext>
            </a:extLst>
          </p:cNvPr>
          <p:cNvSpPr txBox="1"/>
          <p:nvPr/>
        </p:nvSpPr>
        <p:spPr>
          <a:xfrm>
            <a:off x="8864896" y="1919614"/>
            <a:ext cx="997528" cy="369332"/>
          </a:xfrm>
          <a:prstGeom prst="rect">
            <a:avLst/>
          </a:prstGeom>
          <a:noFill/>
        </p:spPr>
        <p:txBody>
          <a:bodyPr wrap="square" rtlCol="0">
            <a:spAutoFit/>
          </a:bodyPr>
          <a:lstStyle/>
          <a:p>
            <a:r>
              <a:rPr lang="en-US" dirty="0"/>
              <a:t>Var B=</a:t>
            </a:r>
          </a:p>
        </p:txBody>
      </p:sp>
    </p:spTree>
    <p:extLst>
      <p:ext uri="{BB962C8B-B14F-4D97-AF65-F5344CB8AC3E}">
        <p14:creationId xmlns:p14="http://schemas.microsoft.com/office/powerpoint/2010/main" val="4047847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F9AC32-8D46-47E7-A34E-5DE277968AC0}"/>
              </a:ext>
            </a:extLst>
          </p:cNvPr>
          <p:cNvPicPr>
            <a:picLocks noChangeAspect="1"/>
          </p:cNvPicPr>
          <p:nvPr/>
        </p:nvPicPr>
        <p:blipFill>
          <a:blip r:embed="rId2"/>
          <a:stretch>
            <a:fillRect/>
          </a:stretch>
        </p:blipFill>
        <p:spPr>
          <a:xfrm>
            <a:off x="0" y="929858"/>
            <a:ext cx="12192000" cy="5827623"/>
          </a:xfrm>
          <a:prstGeom prst="rect">
            <a:avLst/>
          </a:prstGeom>
        </p:spPr>
      </p:pic>
      <p:sp>
        <p:nvSpPr>
          <p:cNvPr id="3" name="TextBox 2">
            <a:extLst>
              <a:ext uri="{FF2B5EF4-FFF2-40B4-BE49-F238E27FC236}">
                <a16:creationId xmlns:a16="http://schemas.microsoft.com/office/drawing/2014/main" id="{D399C1DA-13B7-4F2F-921A-6588FB5ED8E6}"/>
              </a:ext>
            </a:extLst>
          </p:cNvPr>
          <p:cNvSpPr txBox="1"/>
          <p:nvPr/>
        </p:nvSpPr>
        <p:spPr>
          <a:xfrm>
            <a:off x="3392556" y="324941"/>
            <a:ext cx="9594574" cy="369332"/>
          </a:xfrm>
          <a:prstGeom prst="rect">
            <a:avLst/>
          </a:prstGeom>
          <a:noFill/>
        </p:spPr>
        <p:txBody>
          <a:bodyPr wrap="square" rtlCol="0">
            <a:spAutoFit/>
          </a:bodyPr>
          <a:lstStyle/>
          <a:p>
            <a:r>
              <a:rPr lang="en-US" dirty="0"/>
              <a:t>Outliers Can Be a Major Problem With Least Squares Estimators</a:t>
            </a:r>
          </a:p>
        </p:txBody>
      </p:sp>
      <p:cxnSp>
        <p:nvCxnSpPr>
          <p:cNvPr id="5" name="Straight Connector 4">
            <a:extLst>
              <a:ext uri="{FF2B5EF4-FFF2-40B4-BE49-F238E27FC236}">
                <a16:creationId xmlns:a16="http://schemas.microsoft.com/office/drawing/2014/main" id="{828A78B0-657E-4BCA-A7D5-A5C6965AE74D}"/>
              </a:ext>
            </a:extLst>
          </p:cNvPr>
          <p:cNvCxnSpPr/>
          <p:nvPr/>
        </p:nvCxnSpPr>
        <p:spPr>
          <a:xfrm flipV="1">
            <a:off x="2822713" y="1974574"/>
            <a:ext cx="9276522" cy="352507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0FE959A9-7A85-4B1A-9D9D-158EC039D0AB}"/>
              </a:ext>
            </a:extLst>
          </p:cNvPr>
          <p:cNvSpPr/>
          <p:nvPr/>
        </p:nvSpPr>
        <p:spPr>
          <a:xfrm>
            <a:off x="11259239" y="5023691"/>
            <a:ext cx="231354" cy="2313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A378273-D876-4FDF-AA92-85B494E586DB}"/>
              </a:ext>
            </a:extLst>
          </p:cNvPr>
          <p:cNvSpPr txBox="1"/>
          <p:nvPr/>
        </p:nvSpPr>
        <p:spPr>
          <a:xfrm>
            <a:off x="10969127" y="4503278"/>
            <a:ext cx="1222873" cy="369332"/>
          </a:xfrm>
          <a:prstGeom prst="rect">
            <a:avLst/>
          </a:prstGeom>
          <a:noFill/>
        </p:spPr>
        <p:txBody>
          <a:bodyPr wrap="square" rtlCol="0">
            <a:spAutoFit/>
          </a:bodyPr>
          <a:lstStyle/>
          <a:p>
            <a:r>
              <a:rPr lang="en-US" dirty="0"/>
              <a:t>Outlier</a:t>
            </a:r>
          </a:p>
        </p:txBody>
      </p:sp>
    </p:spTree>
    <p:extLst>
      <p:ext uri="{BB962C8B-B14F-4D97-AF65-F5344CB8AC3E}">
        <p14:creationId xmlns:p14="http://schemas.microsoft.com/office/powerpoint/2010/main" val="392600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0710" y="1010653"/>
            <a:ext cx="9810580" cy="4283242"/>
          </a:xfrm>
          <a:prstGeom prst="rect">
            <a:avLst/>
          </a:prstGeom>
        </p:spPr>
      </p:pic>
      <p:sp>
        <p:nvSpPr>
          <p:cNvPr id="3" name="TextBox 2"/>
          <p:cNvSpPr txBox="1"/>
          <p:nvPr/>
        </p:nvSpPr>
        <p:spPr>
          <a:xfrm>
            <a:off x="5592278" y="5443086"/>
            <a:ext cx="4692316" cy="369332"/>
          </a:xfrm>
          <a:prstGeom prst="rect">
            <a:avLst/>
          </a:prstGeom>
          <a:noFill/>
        </p:spPr>
        <p:txBody>
          <a:bodyPr wrap="square" rtlCol="0">
            <a:spAutoFit/>
          </a:bodyPr>
          <a:lstStyle/>
          <a:p>
            <a:r>
              <a:rPr lang="en-US" dirty="0"/>
              <a:t>Criteria Scores</a:t>
            </a:r>
          </a:p>
        </p:txBody>
      </p:sp>
      <p:cxnSp>
        <p:nvCxnSpPr>
          <p:cNvPr id="5" name="Straight Connector 4"/>
          <p:cNvCxnSpPr/>
          <p:nvPr/>
        </p:nvCxnSpPr>
        <p:spPr>
          <a:xfrm flipV="1">
            <a:off x="1270535" y="1106905"/>
            <a:ext cx="10077650" cy="45527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741793" y="676796"/>
            <a:ext cx="1212783" cy="369332"/>
          </a:xfrm>
          <a:prstGeom prst="rect">
            <a:avLst/>
          </a:prstGeom>
          <a:noFill/>
        </p:spPr>
        <p:txBody>
          <a:bodyPr wrap="square" rtlCol="0">
            <a:spAutoFit/>
          </a:bodyPr>
          <a:lstStyle/>
          <a:p>
            <a:pPr algn="ctr"/>
            <a:r>
              <a:rPr lang="en-US" dirty="0"/>
              <a:t>OLS</a:t>
            </a:r>
          </a:p>
        </p:txBody>
      </p:sp>
      <p:sp>
        <p:nvSpPr>
          <p:cNvPr id="4" name="TextBox 3">
            <a:extLst>
              <a:ext uri="{FF2B5EF4-FFF2-40B4-BE49-F238E27FC236}">
                <a16:creationId xmlns:a16="http://schemas.microsoft.com/office/drawing/2014/main" id="{8D413C7F-8A07-4C80-BBB9-9C4A1A513589}"/>
              </a:ext>
            </a:extLst>
          </p:cNvPr>
          <p:cNvSpPr txBox="1"/>
          <p:nvPr/>
        </p:nvSpPr>
        <p:spPr>
          <a:xfrm rot="16200000">
            <a:off x="-393315" y="3352565"/>
            <a:ext cx="2070847" cy="369332"/>
          </a:xfrm>
          <a:prstGeom prst="rect">
            <a:avLst/>
          </a:prstGeom>
          <a:noFill/>
        </p:spPr>
        <p:txBody>
          <a:bodyPr wrap="square" rtlCol="0">
            <a:spAutoFit/>
          </a:bodyPr>
          <a:lstStyle/>
          <a:p>
            <a:pPr algn="ctr"/>
            <a:r>
              <a:rPr lang="en-US" dirty="0"/>
              <a:t>Probability</a:t>
            </a:r>
          </a:p>
        </p:txBody>
      </p:sp>
      <p:sp>
        <p:nvSpPr>
          <p:cNvPr id="7" name="TextBox 6">
            <a:extLst>
              <a:ext uri="{FF2B5EF4-FFF2-40B4-BE49-F238E27FC236}">
                <a16:creationId xmlns:a16="http://schemas.microsoft.com/office/drawing/2014/main" id="{FF54A954-AA31-45F0-BAD8-75AEFEA0BB23}"/>
              </a:ext>
            </a:extLst>
          </p:cNvPr>
          <p:cNvSpPr txBox="1"/>
          <p:nvPr/>
        </p:nvSpPr>
        <p:spPr>
          <a:xfrm>
            <a:off x="9923929" y="5293895"/>
            <a:ext cx="1424256" cy="369332"/>
          </a:xfrm>
          <a:prstGeom prst="rect">
            <a:avLst/>
          </a:prstGeom>
          <a:noFill/>
        </p:spPr>
        <p:txBody>
          <a:bodyPr wrap="square" rtlCol="0">
            <a:spAutoFit/>
          </a:bodyPr>
          <a:lstStyle/>
          <a:p>
            <a:r>
              <a:rPr lang="en-US" dirty="0"/>
              <a:t>X</a:t>
            </a:r>
            <a:r>
              <a:rPr lang="en-US" baseline="-25000" dirty="0"/>
              <a:t>i</a:t>
            </a:r>
            <a:r>
              <a:rPr lang="en-US" dirty="0"/>
              <a:t> Variable</a:t>
            </a:r>
          </a:p>
        </p:txBody>
      </p:sp>
    </p:spTree>
    <p:extLst>
      <p:ext uri="{BB962C8B-B14F-4D97-AF65-F5344CB8AC3E}">
        <p14:creationId xmlns:p14="http://schemas.microsoft.com/office/powerpoint/2010/main" val="2410462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90FD5D-3644-4F19-82F6-B3EF4D1BA251}"/>
              </a:ext>
            </a:extLst>
          </p:cNvPr>
          <p:cNvPicPr>
            <a:picLocks noChangeAspect="1"/>
          </p:cNvPicPr>
          <p:nvPr/>
        </p:nvPicPr>
        <p:blipFill>
          <a:blip r:embed="rId2"/>
          <a:stretch>
            <a:fillRect/>
          </a:stretch>
        </p:blipFill>
        <p:spPr>
          <a:xfrm>
            <a:off x="2638425" y="292735"/>
            <a:ext cx="6915150" cy="2486025"/>
          </a:xfrm>
          <a:prstGeom prst="rect">
            <a:avLst/>
          </a:prstGeom>
        </p:spPr>
      </p:pic>
      <p:pic>
        <p:nvPicPr>
          <p:cNvPr id="3" name="Picture 2">
            <a:extLst>
              <a:ext uri="{FF2B5EF4-FFF2-40B4-BE49-F238E27FC236}">
                <a16:creationId xmlns:a16="http://schemas.microsoft.com/office/drawing/2014/main" id="{9AF9C016-E3F5-46C0-8C69-0B075CBEF494}"/>
              </a:ext>
            </a:extLst>
          </p:cNvPr>
          <p:cNvPicPr>
            <a:picLocks noChangeAspect="1"/>
          </p:cNvPicPr>
          <p:nvPr/>
        </p:nvPicPr>
        <p:blipFill>
          <a:blip r:embed="rId3"/>
          <a:stretch>
            <a:fillRect/>
          </a:stretch>
        </p:blipFill>
        <p:spPr>
          <a:xfrm>
            <a:off x="2638425" y="3429000"/>
            <a:ext cx="6934200" cy="2390775"/>
          </a:xfrm>
          <a:prstGeom prst="rect">
            <a:avLst/>
          </a:prstGeom>
        </p:spPr>
      </p:pic>
      <p:pic>
        <p:nvPicPr>
          <p:cNvPr id="4" name="Picture 3">
            <a:extLst>
              <a:ext uri="{FF2B5EF4-FFF2-40B4-BE49-F238E27FC236}">
                <a16:creationId xmlns:a16="http://schemas.microsoft.com/office/drawing/2014/main" id="{6FEC0229-E984-4C38-B69C-13209C65588B}"/>
              </a:ext>
            </a:extLst>
          </p:cNvPr>
          <p:cNvPicPr>
            <a:picLocks noChangeAspect="1"/>
          </p:cNvPicPr>
          <p:nvPr/>
        </p:nvPicPr>
        <p:blipFill>
          <a:blip r:embed="rId4"/>
          <a:stretch>
            <a:fillRect/>
          </a:stretch>
        </p:blipFill>
        <p:spPr>
          <a:xfrm>
            <a:off x="3425507" y="6108065"/>
            <a:ext cx="4772025" cy="723900"/>
          </a:xfrm>
          <a:prstGeom prst="rect">
            <a:avLst/>
          </a:prstGeom>
        </p:spPr>
      </p:pic>
      <p:sp>
        <p:nvSpPr>
          <p:cNvPr id="5" name="TextBox 4">
            <a:extLst>
              <a:ext uri="{FF2B5EF4-FFF2-40B4-BE49-F238E27FC236}">
                <a16:creationId xmlns:a16="http://schemas.microsoft.com/office/drawing/2014/main" id="{E29F0970-3A72-478B-9FAB-1DB63AA5FF00}"/>
              </a:ext>
            </a:extLst>
          </p:cNvPr>
          <p:cNvSpPr txBox="1"/>
          <p:nvPr/>
        </p:nvSpPr>
        <p:spPr>
          <a:xfrm rot="16200000">
            <a:off x="994811" y="4439722"/>
            <a:ext cx="2070847" cy="369332"/>
          </a:xfrm>
          <a:prstGeom prst="rect">
            <a:avLst/>
          </a:prstGeom>
          <a:noFill/>
        </p:spPr>
        <p:txBody>
          <a:bodyPr wrap="square" rtlCol="0">
            <a:spAutoFit/>
          </a:bodyPr>
          <a:lstStyle/>
          <a:p>
            <a:pPr algn="ctr"/>
            <a:r>
              <a:rPr lang="en-US" dirty="0"/>
              <a:t>Probability</a:t>
            </a:r>
          </a:p>
        </p:txBody>
      </p:sp>
      <p:sp>
        <p:nvSpPr>
          <p:cNvPr id="6" name="TextBox 5">
            <a:extLst>
              <a:ext uri="{FF2B5EF4-FFF2-40B4-BE49-F238E27FC236}">
                <a16:creationId xmlns:a16="http://schemas.microsoft.com/office/drawing/2014/main" id="{B61ED467-2406-46FB-9547-D7CE081CECB8}"/>
              </a:ext>
            </a:extLst>
          </p:cNvPr>
          <p:cNvSpPr txBox="1"/>
          <p:nvPr/>
        </p:nvSpPr>
        <p:spPr>
          <a:xfrm rot="16200000">
            <a:off x="994811" y="1446649"/>
            <a:ext cx="2070847" cy="369332"/>
          </a:xfrm>
          <a:prstGeom prst="rect">
            <a:avLst/>
          </a:prstGeom>
          <a:noFill/>
        </p:spPr>
        <p:txBody>
          <a:bodyPr wrap="square" rtlCol="0">
            <a:spAutoFit/>
          </a:bodyPr>
          <a:lstStyle/>
          <a:p>
            <a:pPr algn="ctr"/>
            <a:r>
              <a:rPr lang="en-US" dirty="0"/>
              <a:t>Probability</a:t>
            </a:r>
          </a:p>
        </p:txBody>
      </p:sp>
      <p:sp>
        <p:nvSpPr>
          <p:cNvPr id="7" name="TextBox 6">
            <a:extLst>
              <a:ext uri="{FF2B5EF4-FFF2-40B4-BE49-F238E27FC236}">
                <a16:creationId xmlns:a16="http://schemas.microsoft.com/office/drawing/2014/main" id="{8ED59088-15E7-486C-97E0-1415EDA67CAD}"/>
              </a:ext>
            </a:extLst>
          </p:cNvPr>
          <p:cNvSpPr txBox="1"/>
          <p:nvPr/>
        </p:nvSpPr>
        <p:spPr>
          <a:xfrm>
            <a:off x="2451972" y="411225"/>
            <a:ext cx="1361866" cy="369332"/>
          </a:xfrm>
          <a:prstGeom prst="rect">
            <a:avLst/>
          </a:prstGeom>
          <a:noFill/>
        </p:spPr>
        <p:txBody>
          <a:bodyPr wrap="square" rtlCol="0">
            <a:spAutoFit/>
          </a:bodyPr>
          <a:lstStyle/>
          <a:p>
            <a:r>
              <a:rPr lang="en-US" dirty="0"/>
              <a:t>Y</a:t>
            </a:r>
          </a:p>
        </p:txBody>
      </p:sp>
      <p:sp>
        <p:nvSpPr>
          <p:cNvPr id="8" name="TextBox 7">
            <a:extLst>
              <a:ext uri="{FF2B5EF4-FFF2-40B4-BE49-F238E27FC236}">
                <a16:creationId xmlns:a16="http://schemas.microsoft.com/office/drawing/2014/main" id="{3103A2F8-E92D-4BD2-800C-220550827589}"/>
              </a:ext>
            </a:extLst>
          </p:cNvPr>
          <p:cNvSpPr txBox="1"/>
          <p:nvPr/>
        </p:nvSpPr>
        <p:spPr>
          <a:xfrm>
            <a:off x="8991624" y="2666739"/>
            <a:ext cx="1361866" cy="369332"/>
          </a:xfrm>
          <a:prstGeom prst="rect">
            <a:avLst/>
          </a:prstGeom>
          <a:noFill/>
        </p:spPr>
        <p:txBody>
          <a:bodyPr wrap="square" rtlCol="0">
            <a:spAutoFit/>
          </a:bodyPr>
          <a:lstStyle/>
          <a:p>
            <a:r>
              <a:rPr lang="en-US" dirty="0"/>
              <a:t>X</a:t>
            </a:r>
          </a:p>
        </p:txBody>
      </p:sp>
      <p:sp>
        <p:nvSpPr>
          <p:cNvPr id="9" name="TextBox 8">
            <a:extLst>
              <a:ext uri="{FF2B5EF4-FFF2-40B4-BE49-F238E27FC236}">
                <a16:creationId xmlns:a16="http://schemas.microsoft.com/office/drawing/2014/main" id="{52B427C4-5D29-414B-931D-1B856396F658}"/>
              </a:ext>
            </a:extLst>
          </p:cNvPr>
          <p:cNvSpPr txBox="1"/>
          <p:nvPr/>
        </p:nvSpPr>
        <p:spPr>
          <a:xfrm>
            <a:off x="2369438" y="3490319"/>
            <a:ext cx="1361866" cy="369332"/>
          </a:xfrm>
          <a:prstGeom prst="rect">
            <a:avLst/>
          </a:prstGeom>
          <a:noFill/>
        </p:spPr>
        <p:txBody>
          <a:bodyPr wrap="square" rtlCol="0">
            <a:spAutoFit/>
          </a:bodyPr>
          <a:lstStyle/>
          <a:p>
            <a:r>
              <a:rPr lang="en-US" dirty="0"/>
              <a:t>Y</a:t>
            </a:r>
          </a:p>
        </p:txBody>
      </p:sp>
      <p:sp>
        <p:nvSpPr>
          <p:cNvPr id="10" name="TextBox 9">
            <a:extLst>
              <a:ext uri="{FF2B5EF4-FFF2-40B4-BE49-F238E27FC236}">
                <a16:creationId xmlns:a16="http://schemas.microsoft.com/office/drawing/2014/main" id="{5C342583-0DC4-46AD-8884-E2E4CEC74E7E}"/>
              </a:ext>
            </a:extLst>
          </p:cNvPr>
          <p:cNvSpPr txBox="1"/>
          <p:nvPr/>
        </p:nvSpPr>
        <p:spPr>
          <a:xfrm>
            <a:off x="8991624" y="5635109"/>
            <a:ext cx="1361866" cy="369332"/>
          </a:xfrm>
          <a:prstGeom prst="rect">
            <a:avLst/>
          </a:prstGeom>
          <a:noFill/>
        </p:spPr>
        <p:txBody>
          <a:bodyPr wrap="square" rtlCol="0">
            <a:spAutoFit/>
          </a:bodyPr>
          <a:lstStyle/>
          <a:p>
            <a:r>
              <a:rPr lang="en-US" dirty="0"/>
              <a:t>X</a:t>
            </a:r>
          </a:p>
        </p:txBody>
      </p:sp>
    </p:spTree>
    <p:extLst>
      <p:ext uri="{BB962C8B-B14F-4D97-AF65-F5344CB8AC3E}">
        <p14:creationId xmlns:p14="http://schemas.microsoft.com/office/powerpoint/2010/main" val="4034441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78CE51-B3AD-4878-A3B9-167382DABE75}"/>
              </a:ext>
            </a:extLst>
          </p:cNvPr>
          <p:cNvPicPr>
            <a:picLocks noChangeAspect="1"/>
          </p:cNvPicPr>
          <p:nvPr/>
        </p:nvPicPr>
        <p:blipFill>
          <a:blip r:embed="rId2"/>
          <a:stretch>
            <a:fillRect/>
          </a:stretch>
        </p:blipFill>
        <p:spPr>
          <a:xfrm>
            <a:off x="2790825" y="718820"/>
            <a:ext cx="6610350" cy="2209800"/>
          </a:xfrm>
          <a:prstGeom prst="rect">
            <a:avLst/>
          </a:prstGeom>
        </p:spPr>
      </p:pic>
      <p:pic>
        <p:nvPicPr>
          <p:cNvPr id="3" name="Picture 2">
            <a:extLst>
              <a:ext uri="{FF2B5EF4-FFF2-40B4-BE49-F238E27FC236}">
                <a16:creationId xmlns:a16="http://schemas.microsoft.com/office/drawing/2014/main" id="{B46E1CA7-9B20-4F57-ACA3-9F12A3B77126}"/>
              </a:ext>
            </a:extLst>
          </p:cNvPr>
          <p:cNvPicPr>
            <a:picLocks noChangeAspect="1"/>
          </p:cNvPicPr>
          <p:nvPr/>
        </p:nvPicPr>
        <p:blipFill>
          <a:blip r:embed="rId3"/>
          <a:stretch>
            <a:fillRect/>
          </a:stretch>
        </p:blipFill>
        <p:spPr>
          <a:xfrm>
            <a:off x="3467100" y="3342640"/>
            <a:ext cx="5257800" cy="933450"/>
          </a:xfrm>
          <a:prstGeom prst="rect">
            <a:avLst/>
          </a:prstGeom>
        </p:spPr>
      </p:pic>
      <p:sp>
        <p:nvSpPr>
          <p:cNvPr id="4" name="TextBox 3">
            <a:extLst>
              <a:ext uri="{FF2B5EF4-FFF2-40B4-BE49-F238E27FC236}">
                <a16:creationId xmlns:a16="http://schemas.microsoft.com/office/drawing/2014/main" id="{454490B1-D6AF-4FBB-B153-F4A93F698C5C}"/>
              </a:ext>
            </a:extLst>
          </p:cNvPr>
          <p:cNvSpPr txBox="1"/>
          <p:nvPr/>
        </p:nvSpPr>
        <p:spPr>
          <a:xfrm>
            <a:off x="9251577" y="1743567"/>
            <a:ext cx="2003611" cy="369332"/>
          </a:xfrm>
          <a:prstGeom prst="rect">
            <a:avLst/>
          </a:prstGeom>
          <a:noFill/>
        </p:spPr>
        <p:txBody>
          <a:bodyPr wrap="square" rtlCol="0">
            <a:spAutoFit/>
          </a:bodyPr>
          <a:lstStyle/>
          <a:p>
            <a:r>
              <a:rPr lang="en-US" dirty="0">
                <a:solidFill>
                  <a:srgbClr val="FF0000"/>
                </a:solidFill>
              </a:rPr>
              <a:t>Threshold</a:t>
            </a:r>
          </a:p>
        </p:txBody>
      </p:sp>
      <p:sp>
        <p:nvSpPr>
          <p:cNvPr id="5" name="TextBox 4">
            <a:extLst>
              <a:ext uri="{FF2B5EF4-FFF2-40B4-BE49-F238E27FC236}">
                <a16:creationId xmlns:a16="http://schemas.microsoft.com/office/drawing/2014/main" id="{95AEE669-48BD-4F8C-A596-0BA0704743BB}"/>
              </a:ext>
            </a:extLst>
          </p:cNvPr>
          <p:cNvSpPr txBox="1"/>
          <p:nvPr/>
        </p:nvSpPr>
        <p:spPr>
          <a:xfrm>
            <a:off x="2451972" y="411225"/>
            <a:ext cx="1361866" cy="369332"/>
          </a:xfrm>
          <a:prstGeom prst="rect">
            <a:avLst/>
          </a:prstGeom>
          <a:noFill/>
        </p:spPr>
        <p:txBody>
          <a:bodyPr wrap="square" rtlCol="0">
            <a:spAutoFit/>
          </a:bodyPr>
          <a:lstStyle/>
          <a:p>
            <a:r>
              <a:rPr lang="en-US" dirty="0"/>
              <a:t>Y</a:t>
            </a:r>
          </a:p>
        </p:txBody>
      </p:sp>
      <p:sp>
        <p:nvSpPr>
          <p:cNvPr id="6" name="TextBox 5">
            <a:extLst>
              <a:ext uri="{FF2B5EF4-FFF2-40B4-BE49-F238E27FC236}">
                <a16:creationId xmlns:a16="http://schemas.microsoft.com/office/drawing/2014/main" id="{1D6E7559-1C0E-4361-AE14-DB1EFBCC7766}"/>
              </a:ext>
            </a:extLst>
          </p:cNvPr>
          <p:cNvSpPr txBox="1"/>
          <p:nvPr/>
        </p:nvSpPr>
        <p:spPr>
          <a:xfrm>
            <a:off x="9059095" y="2782482"/>
            <a:ext cx="1361866" cy="369332"/>
          </a:xfrm>
          <a:prstGeom prst="rect">
            <a:avLst/>
          </a:prstGeom>
          <a:noFill/>
        </p:spPr>
        <p:txBody>
          <a:bodyPr wrap="square" rtlCol="0">
            <a:spAutoFit/>
          </a:bodyPr>
          <a:lstStyle/>
          <a:p>
            <a:r>
              <a:rPr lang="en-US" dirty="0"/>
              <a:t>X</a:t>
            </a:r>
          </a:p>
        </p:txBody>
      </p:sp>
    </p:spTree>
    <p:extLst>
      <p:ext uri="{BB962C8B-B14F-4D97-AF65-F5344CB8AC3E}">
        <p14:creationId xmlns:p14="http://schemas.microsoft.com/office/powerpoint/2010/main" val="1426966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6E24E3-0BAF-4FE6-AE2A-BFA7C0C61BE7}"/>
              </a:ext>
            </a:extLst>
          </p:cNvPr>
          <p:cNvPicPr>
            <a:picLocks noChangeAspect="1"/>
          </p:cNvPicPr>
          <p:nvPr/>
        </p:nvPicPr>
        <p:blipFill>
          <a:blip r:embed="rId2"/>
          <a:stretch>
            <a:fillRect/>
          </a:stretch>
        </p:blipFill>
        <p:spPr>
          <a:xfrm>
            <a:off x="3718560" y="255372"/>
            <a:ext cx="5684837" cy="2715861"/>
          </a:xfrm>
          <a:prstGeom prst="rect">
            <a:avLst/>
          </a:prstGeom>
        </p:spPr>
      </p:pic>
      <p:pic>
        <p:nvPicPr>
          <p:cNvPr id="3" name="Picture 2">
            <a:extLst>
              <a:ext uri="{FF2B5EF4-FFF2-40B4-BE49-F238E27FC236}">
                <a16:creationId xmlns:a16="http://schemas.microsoft.com/office/drawing/2014/main" id="{1DDCCE3B-7A4D-4DCB-8295-C32E6F311250}"/>
              </a:ext>
            </a:extLst>
          </p:cNvPr>
          <p:cNvPicPr>
            <a:picLocks noChangeAspect="1"/>
          </p:cNvPicPr>
          <p:nvPr/>
        </p:nvPicPr>
        <p:blipFill>
          <a:blip r:embed="rId3"/>
          <a:stretch>
            <a:fillRect/>
          </a:stretch>
        </p:blipFill>
        <p:spPr>
          <a:xfrm>
            <a:off x="2753677" y="3250177"/>
            <a:ext cx="7239000" cy="2314575"/>
          </a:xfrm>
          <a:prstGeom prst="rect">
            <a:avLst/>
          </a:prstGeom>
        </p:spPr>
      </p:pic>
      <p:pic>
        <p:nvPicPr>
          <p:cNvPr id="4" name="Picture 3">
            <a:extLst>
              <a:ext uri="{FF2B5EF4-FFF2-40B4-BE49-F238E27FC236}">
                <a16:creationId xmlns:a16="http://schemas.microsoft.com/office/drawing/2014/main" id="{C839588B-38B7-4C7C-8291-871E92A6FB95}"/>
              </a:ext>
            </a:extLst>
          </p:cNvPr>
          <p:cNvPicPr>
            <a:picLocks noChangeAspect="1"/>
          </p:cNvPicPr>
          <p:nvPr/>
        </p:nvPicPr>
        <p:blipFill>
          <a:blip r:embed="rId4"/>
          <a:stretch>
            <a:fillRect/>
          </a:stretch>
        </p:blipFill>
        <p:spPr>
          <a:xfrm>
            <a:off x="3718560" y="5777656"/>
            <a:ext cx="5934075" cy="1028700"/>
          </a:xfrm>
          <a:prstGeom prst="rect">
            <a:avLst/>
          </a:prstGeom>
        </p:spPr>
      </p:pic>
      <p:sp>
        <p:nvSpPr>
          <p:cNvPr id="5" name="TextBox 4">
            <a:extLst>
              <a:ext uri="{FF2B5EF4-FFF2-40B4-BE49-F238E27FC236}">
                <a16:creationId xmlns:a16="http://schemas.microsoft.com/office/drawing/2014/main" id="{C5F442FC-80E5-426E-B8EF-1A6670244234}"/>
              </a:ext>
            </a:extLst>
          </p:cNvPr>
          <p:cNvSpPr txBox="1"/>
          <p:nvPr/>
        </p:nvSpPr>
        <p:spPr>
          <a:xfrm>
            <a:off x="99152" y="969484"/>
            <a:ext cx="2963537" cy="1200329"/>
          </a:xfrm>
          <a:prstGeom prst="rect">
            <a:avLst/>
          </a:prstGeom>
          <a:noFill/>
        </p:spPr>
        <p:txBody>
          <a:bodyPr wrap="square" rtlCol="0">
            <a:spAutoFit/>
          </a:bodyPr>
          <a:lstStyle/>
          <a:p>
            <a:r>
              <a:rPr lang="en-US" dirty="0"/>
              <a:t>Classification requires application of a sigmoid (logit) transformation</a:t>
            </a:r>
          </a:p>
          <a:p>
            <a:r>
              <a:rPr lang="en-US" dirty="0"/>
              <a:t>Y=σ (XB)</a:t>
            </a:r>
          </a:p>
        </p:txBody>
      </p:sp>
      <p:sp>
        <p:nvSpPr>
          <p:cNvPr id="6" name="TextBox 5">
            <a:extLst>
              <a:ext uri="{FF2B5EF4-FFF2-40B4-BE49-F238E27FC236}">
                <a16:creationId xmlns:a16="http://schemas.microsoft.com/office/drawing/2014/main" id="{743E6EA2-CF63-4C78-A017-717D5707ED25}"/>
              </a:ext>
            </a:extLst>
          </p:cNvPr>
          <p:cNvSpPr txBox="1"/>
          <p:nvPr/>
        </p:nvSpPr>
        <p:spPr>
          <a:xfrm>
            <a:off x="2855742" y="255372"/>
            <a:ext cx="1716258" cy="369332"/>
          </a:xfrm>
          <a:prstGeom prst="rect">
            <a:avLst/>
          </a:prstGeom>
          <a:noFill/>
        </p:spPr>
        <p:txBody>
          <a:bodyPr wrap="square" rtlCol="0">
            <a:spAutoFit/>
          </a:bodyPr>
          <a:lstStyle/>
          <a:p>
            <a:r>
              <a:rPr lang="en-US" dirty="0"/>
              <a:t>Probability</a:t>
            </a:r>
          </a:p>
        </p:txBody>
      </p:sp>
      <p:sp>
        <p:nvSpPr>
          <p:cNvPr id="7" name="TextBox 6">
            <a:extLst>
              <a:ext uri="{FF2B5EF4-FFF2-40B4-BE49-F238E27FC236}">
                <a16:creationId xmlns:a16="http://schemas.microsoft.com/office/drawing/2014/main" id="{5BC4BCD3-82AD-4BCE-AA9C-FC60E9897A16}"/>
              </a:ext>
            </a:extLst>
          </p:cNvPr>
          <p:cNvSpPr txBox="1"/>
          <p:nvPr/>
        </p:nvSpPr>
        <p:spPr>
          <a:xfrm>
            <a:off x="9134548" y="2340663"/>
            <a:ext cx="1716258" cy="369332"/>
          </a:xfrm>
          <a:prstGeom prst="rect">
            <a:avLst/>
          </a:prstGeom>
          <a:noFill/>
        </p:spPr>
        <p:txBody>
          <a:bodyPr wrap="square" rtlCol="0">
            <a:spAutoFit/>
          </a:bodyPr>
          <a:lstStyle/>
          <a:p>
            <a:r>
              <a:rPr lang="en-US" dirty="0"/>
              <a:t>X</a:t>
            </a:r>
          </a:p>
        </p:txBody>
      </p:sp>
      <p:sp>
        <p:nvSpPr>
          <p:cNvPr id="8" name="TextBox 7">
            <a:extLst>
              <a:ext uri="{FF2B5EF4-FFF2-40B4-BE49-F238E27FC236}">
                <a16:creationId xmlns:a16="http://schemas.microsoft.com/office/drawing/2014/main" id="{6365AE33-5067-42AD-AEFF-1EB1E4B94A34}"/>
              </a:ext>
            </a:extLst>
          </p:cNvPr>
          <p:cNvSpPr txBox="1"/>
          <p:nvPr/>
        </p:nvSpPr>
        <p:spPr>
          <a:xfrm>
            <a:off x="11083033" y="5368705"/>
            <a:ext cx="726905" cy="369332"/>
          </a:xfrm>
          <a:prstGeom prst="rect">
            <a:avLst/>
          </a:prstGeom>
          <a:noFill/>
        </p:spPr>
        <p:txBody>
          <a:bodyPr wrap="square" rtlCol="0">
            <a:spAutoFit/>
          </a:bodyPr>
          <a:lstStyle/>
          <a:p>
            <a:r>
              <a:rPr lang="en-US" dirty="0"/>
              <a:t>X</a:t>
            </a:r>
          </a:p>
        </p:txBody>
      </p:sp>
      <p:cxnSp>
        <p:nvCxnSpPr>
          <p:cNvPr id="10" name="Straight Arrow Connector 9">
            <a:extLst>
              <a:ext uri="{FF2B5EF4-FFF2-40B4-BE49-F238E27FC236}">
                <a16:creationId xmlns:a16="http://schemas.microsoft.com/office/drawing/2014/main" id="{0BBA6E79-706E-4AD6-88A8-784A715D7E9B}"/>
              </a:ext>
            </a:extLst>
          </p:cNvPr>
          <p:cNvCxnSpPr>
            <a:cxnSpLocks/>
          </p:cNvCxnSpPr>
          <p:nvPr/>
        </p:nvCxnSpPr>
        <p:spPr>
          <a:xfrm flipH="1">
            <a:off x="10508566" y="5522579"/>
            <a:ext cx="422031" cy="1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BB6584C-C9C3-44D6-B274-D097A56CFDEC}"/>
              </a:ext>
            </a:extLst>
          </p:cNvPr>
          <p:cNvSpPr txBox="1"/>
          <p:nvPr/>
        </p:nvSpPr>
        <p:spPr>
          <a:xfrm>
            <a:off x="2966522" y="5843696"/>
            <a:ext cx="1716258" cy="646331"/>
          </a:xfrm>
          <a:prstGeom prst="rect">
            <a:avLst/>
          </a:prstGeom>
          <a:noFill/>
        </p:spPr>
        <p:txBody>
          <a:bodyPr wrap="square" rtlCol="0">
            <a:spAutoFit/>
          </a:bodyPr>
          <a:lstStyle/>
          <a:p>
            <a:r>
              <a:rPr lang="en-US" dirty="0"/>
              <a:t>Predicted Log odds of Y</a:t>
            </a:r>
          </a:p>
        </p:txBody>
      </p:sp>
      <p:sp>
        <p:nvSpPr>
          <p:cNvPr id="13" name="TextBox 12">
            <a:extLst>
              <a:ext uri="{FF2B5EF4-FFF2-40B4-BE49-F238E27FC236}">
                <a16:creationId xmlns:a16="http://schemas.microsoft.com/office/drawing/2014/main" id="{5EB32710-D395-41B0-A19D-A7BC21CA1489}"/>
              </a:ext>
            </a:extLst>
          </p:cNvPr>
          <p:cNvSpPr txBox="1"/>
          <p:nvPr/>
        </p:nvSpPr>
        <p:spPr>
          <a:xfrm>
            <a:off x="1895548" y="3250177"/>
            <a:ext cx="1716258" cy="369332"/>
          </a:xfrm>
          <a:prstGeom prst="rect">
            <a:avLst/>
          </a:prstGeom>
          <a:noFill/>
        </p:spPr>
        <p:txBody>
          <a:bodyPr wrap="square" rtlCol="0">
            <a:spAutoFit/>
          </a:bodyPr>
          <a:lstStyle/>
          <a:p>
            <a:r>
              <a:rPr lang="en-US" dirty="0"/>
              <a:t>Probability</a:t>
            </a:r>
          </a:p>
        </p:txBody>
      </p:sp>
      <p:cxnSp>
        <p:nvCxnSpPr>
          <p:cNvPr id="16" name="Straight Arrow Connector 15">
            <a:extLst>
              <a:ext uri="{FF2B5EF4-FFF2-40B4-BE49-F238E27FC236}">
                <a16:creationId xmlns:a16="http://schemas.microsoft.com/office/drawing/2014/main" id="{3A2CAE2C-B17D-40BD-BA17-88D04480365B}"/>
              </a:ext>
            </a:extLst>
          </p:cNvPr>
          <p:cNvCxnSpPr/>
          <p:nvPr/>
        </p:nvCxnSpPr>
        <p:spPr>
          <a:xfrm flipH="1" flipV="1">
            <a:off x="4107766" y="6292006"/>
            <a:ext cx="140677" cy="1980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0DBCC7F-2FFF-4D24-BF7F-EFD830D5BB7E}"/>
              </a:ext>
            </a:extLst>
          </p:cNvPr>
          <p:cNvCxnSpPr/>
          <p:nvPr/>
        </p:nvCxnSpPr>
        <p:spPr>
          <a:xfrm flipV="1">
            <a:off x="3611806" y="3868615"/>
            <a:ext cx="2484194" cy="1975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680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34DD61-ABCD-4CED-8964-C91DC7C24DF6}"/>
              </a:ext>
            </a:extLst>
          </p:cNvPr>
          <p:cNvPicPr>
            <a:picLocks noChangeAspect="1"/>
          </p:cNvPicPr>
          <p:nvPr/>
        </p:nvPicPr>
        <p:blipFill>
          <a:blip r:embed="rId2"/>
          <a:stretch>
            <a:fillRect/>
          </a:stretch>
        </p:blipFill>
        <p:spPr>
          <a:xfrm>
            <a:off x="653857" y="2006895"/>
            <a:ext cx="4403444" cy="2344122"/>
          </a:xfrm>
          <a:prstGeom prst="rect">
            <a:avLst/>
          </a:prstGeom>
        </p:spPr>
      </p:pic>
      <p:sp>
        <p:nvSpPr>
          <p:cNvPr id="3" name="TextBox 2">
            <a:extLst>
              <a:ext uri="{FF2B5EF4-FFF2-40B4-BE49-F238E27FC236}">
                <a16:creationId xmlns:a16="http://schemas.microsoft.com/office/drawing/2014/main" id="{F36FF55F-42E3-447E-8BBD-7798560D548A}"/>
              </a:ext>
            </a:extLst>
          </p:cNvPr>
          <p:cNvSpPr txBox="1"/>
          <p:nvPr/>
        </p:nvSpPr>
        <p:spPr>
          <a:xfrm>
            <a:off x="1532894" y="999561"/>
            <a:ext cx="4683967" cy="923330"/>
          </a:xfrm>
          <a:prstGeom prst="rect">
            <a:avLst/>
          </a:prstGeom>
          <a:noFill/>
        </p:spPr>
        <p:txBody>
          <a:bodyPr wrap="square" rtlCol="0">
            <a:spAutoFit/>
          </a:bodyPr>
          <a:lstStyle/>
          <a:p>
            <a:r>
              <a:rPr lang="en-US" dirty="0"/>
              <a:t>sales example</a:t>
            </a:r>
          </a:p>
          <a:p>
            <a:r>
              <a:rPr lang="en-US" dirty="0"/>
              <a:t>X=number of criteria met</a:t>
            </a:r>
          </a:p>
          <a:p>
            <a:r>
              <a:rPr lang="en-US" dirty="0"/>
              <a:t>Y=Closed/Not Closed deal</a:t>
            </a:r>
          </a:p>
        </p:txBody>
      </p:sp>
      <p:pic>
        <p:nvPicPr>
          <p:cNvPr id="4" name="Picture 3">
            <a:extLst>
              <a:ext uri="{FF2B5EF4-FFF2-40B4-BE49-F238E27FC236}">
                <a16:creationId xmlns:a16="http://schemas.microsoft.com/office/drawing/2014/main" id="{6BC8BB40-9F6F-4985-8712-CC5F88B69D7A}"/>
              </a:ext>
            </a:extLst>
          </p:cNvPr>
          <p:cNvPicPr>
            <a:picLocks noChangeAspect="1"/>
          </p:cNvPicPr>
          <p:nvPr/>
        </p:nvPicPr>
        <p:blipFill>
          <a:blip r:embed="rId3"/>
          <a:stretch>
            <a:fillRect/>
          </a:stretch>
        </p:blipFill>
        <p:spPr>
          <a:xfrm>
            <a:off x="5990384" y="2150742"/>
            <a:ext cx="4800600" cy="2200275"/>
          </a:xfrm>
          <a:prstGeom prst="rect">
            <a:avLst/>
          </a:prstGeom>
        </p:spPr>
      </p:pic>
      <p:sp>
        <p:nvSpPr>
          <p:cNvPr id="5" name="Arrow: Right 4">
            <a:extLst>
              <a:ext uri="{FF2B5EF4-FFF2-40B4-BE49-F238E27FC236}">
                <a16:creationId xmlns:a16="http://schemas.microsoft.com/office/drawing/2014/main" id="{C7784C40-EE81-47CD-8BC0-7482A5E803A0}"/>
              </a:ext>
            </a:extLst>
          </p:cNvPr>
          <p:cNvSpPr/>
          <p:nvPr/>
        </p:nvSpPr>
        <p:spPr>
          <a:xfrm>
            <a:off x="5205835" y="2900107"/>
            <a:ext cx="578498" cy="42920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ACB40DE-9538-40C5-A1F9-9C2B90ABF499}"/>
              </a:ext>
            </a:extLst>
          </p:cNvPr>
          <p:cNvSpPr txBox="1"/>
          <p:nvPr/>
        </p:nvSpPr>
        <p:spPr>
          <a:xfrm>
            <a:off x="1834448" y="341644"/>
            <a:ext cx="8523103" cy="523220"/>
          </a:xfrm>
          <a:prstGeom prst="rect">
            <a:avLst/>
          </a:prstGeom>
          <a:noFill/>
        </p:spPr>
        <p:txBody>
          <a:bodyPr wrap="square" rtlCol="0">
            <a:spAutoFit/>
          </a:bodyPr>
          <a:lstStyle/>
          <a:p>
            <a:pPr algn="ctr"/>
            <a:r>
              <a:rPr lang="en-US" sz="2800" dirty="0"/>
              <a:t>An Intuitive Explanation of Binary Logistic Regression</a:t>
            </a:r>
          </a:p>
        </p:txBody>
      </p:sp>
      <p:pic>
        <p:nvPicPr>
          <p:cNvPr id="7" name="Picture 6">
            <a:extLst>
              <a:ext uri="{FF2B5EF4-FFF2-40B4-BE49-F238E27FC236}">
                <a16:creationId xmlns:a16="http://schemas.microsoft.com/office/drawing/2014/main" id="{1A6B3343-9DD8-4E31-A2B2-C40E81E21B4A}"/>
              </a:ext>
            </a:extLst>
          </p:cNvPr>
          <p:cNvPicPr>
            <a:picLocks noChangeAspect="1"/>
          </p:cNvPicPr>
          <p:nvPr/>
        </p:nvPicPr>
        <p:blipFill>
          <a:blip r:embed="rId4"/>
          <a:stretch>
            <a:fillRect/>
          </a:stretch>
        </p:blipFill>
        <p:spPr>
          <a:xfrm>
            <a:off x="802107" y="4435021"/>
            <a:ext cx="10125075" cy="2333625"/>
          </a:xfrm>
          <a:prstGeom prst="rect">
            <a:avLst/>
          </a:prstGeom>
        </p:spPr>
      </p:pic>
    </p:spTree>
    <p:extLst>
      <p:ext uri="{BB962C8B-B14F-4D97-AF65-F5344CB8AC3E}">
        <p14:creationId xmlns:p14="http://schemas.microsoft.com/office/powerpoint/2010/main" val="3267440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41035" y="0"/>
            <a:ext cx="11509930" cy="6858000"/>
          </a:xfrm>
          <a:prstGeom prst="rect">
            <a:avLst/>
          </a:prstGeom>
        </p:spPr>
      </p:pic>
    </p:spTree>
    <p:extLst>
      <p:ext uri="{BB962C8B-B14F-4D97-AF65-F5344CB8AC3E}">
        <p14:creationId xmlns:p14="http://schemas.microsoft.com/office/powerpoint/2010/main" val="3776662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2ECE-0CCF-4A7E-81FF-89381A9BE0BE}"/>
              </a:ext>
            </a:extLst>
          </p:cNvPr>
          <p:cNvPicPr>
            <a:picLocks noChangeAspect="1"/>
          </p:cNvPicPr>
          <p:nvPr/>
        </p:nvPicPr>
        <p:blipFill>
          <a:blip r:embed="rId2"/>
          <a:stretch>
            <a:fillRect/>
          </a:stretch>
        </p:blipFill>
        <p:spPr>
          <a:xfrm>
            <a:off x="1995103" y="1127854"/>
            <a:ext cx="7814125" cy="3073803"/>
          </a:xfrm>
          <a:prstGeom prst="rect">
            <a:avLst/>
          </a:prstGeom>
        </p:spPr>
      </p:pic>
    </p:spTree>
    <p:extLst>
      <p:ext uri="{BB962C8B-B14F-4D97-AF65-F5344CB8AC3E}">
        <p14:creationId xmlns:p14="http://schemas.microsoft.com/office/powerpoint/2010/main" val="1912590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60DE54-2508-4CEE-A967-9357D26F2AD7}"/>
              </a:ext>
            </a:extLst>
          </p:cNvPr>
          <p:cNvPicPr>
            <a:picLocks noChangeAspect="1"/>
          </p:cNvPicPr>
          <p:nvPr/>
        </p:nvPicPr>
        <p:blipFill>
          <a:blip r:embed="rId2"/>
          <a:stretch>
            <a:fillRect/>
          </a:stretch>
        </p:blipFill>
        <p:spPr>
          <a:xfrm>
            <a:off x="3552825" y="1069104"/>
            <a:ext cx="5086350" cy="1514475"/>
          </a:xfrm>
          <a:prstGeom prst="rect">
            <a:avLst/>
          </a:prstGeom>
        </p:spPr>
      </p:pic>
      <p:pic>
        <p:nvPicPr>
          <p:cNvPr id="5" name="Picture 4">
            <a:extLst>
              <a:ext uri="{FF2B5EF4-FFF2-40B4-BE49-F238E27FC236}">
                <a16:creationId xmlns:a16="http://schemas.microsoft.com/office/drawing/2014/main" id="{95E563B8-DD66-4ABB-BEEE-AF36CB61690A}"/>
              </a:ext>
            </a:extLst>
          </p:cNvPr>
          <p:cNvPicPr>
            <a:picLocks noChangeAspect="1"/>
          </p:cNvPicPr>
          <p:nvPr/>
        </p:nvPicPr>
        <p:blipFill>
          <a:blip r:embed="rId3"/>
          <a:stretch>
            <a:fillRect/>
          </a:stretch>
        </p:blipFill>
        <p:spPr>
          <a:xfrm>
            <a:off x="2127828" y="2830657"/>
            <a:ext cx="7696200" cy="3524250"/>
          </a:xfrm>
          <a:prstGeom prst="rect">
            <a:avLst/>
          </a:prstGeom>
        </p:spPr>
      </p:pic>
      <p:sp>
        <p:nvSpPr>
          <p:cNvPr id="6" name="TextBox 5">
            <a:extLst>
              <a:ext uri="{FF2B5EF4-FFF2-40B4-BE49-F238E27FC236}">
                <a16:creationId xmlns:a16="http://schemas.microsoft.com/office/drawing/2014/main" id="{CCF93847-C892-4A0F-8D32-9C9FF0DE926C}"/>
              </a:ext>
            </a:extLst>
          </p:cNvPr>
          <p:cNvSpPr txBox="1"/>
          <p:nvPr/>
        </p:nvSpPr>
        <p:spPr>
          <a:xfrm>
            <a:off x="206477" y="5893242"/>
            <a:ext cx="1474839" cy="923330"/>
          </a:xfrm>
          <a:prstGeom prst="rect">
            <a:avLst/>
          </a:prstGeom>
          <a:noFill/>
        </p:spPr>
        <p:txBody>
          <a:bodyPr wrap="square" rtlCol="0">
            <a:spAutoFit/>
          </a:bodyPr>
          <a:lstStyle/>
          <a:p>
            <a:r>
              <a:rPr lang="en-US" dirty="0"/>
              <a:t>Produces Predicted probabilities</a:t>
            </a:r>
          </a:p>
        </p:txBody>
      </p:sp>
      <p:cxnSp>
        <p:nvCxnSpPr>
          <p:cNvPr id="8" name="Straight Arrow Connector 7">
            <a:extLst>
              <a:ext uri="{FF2B5EF4-FFF2-40B4-BE49-F238E27FC236}">
                <a16:creationId xmlns:a16="http://schemas.microsoft.com/office/drawing/2014/main" id="{1DFB918F-ED8A-4860-921F-0DC31F77E03F}"/>
              </a:ext>
            </a:extLst>
          </p:cNvPr>
          <p:cNvCxnSpPr>
            <a:cxnSpLocks/>
          </p:cNvCxnSpPr>
          <p:nvPr/>
        </p:nvCxnSpPr>
        <p:spPr>
          <a:xfrm flipV="1">
            <a:off x="1543665" y="6354907"/>
            <a:ext cx="2009160" cy="222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06AA04-7379-4D8F-BAB2-AC0FE9495614}"/>
              </a:ext>
            </a:extLst>
          </p:cNvPr>
          <p:cNvSpPr txBox="1"/>
          <p:nvPr/>
        </p:nvSpPr>
        <p:spPr>
          <a:xfrm>
            <a:off x="206477" y="272260"/>
            <a:ext cx="11709400" cy="461665"/>
          </a:xfrm>
          <a:prstGeom prst="rect">
            <a:avLst/>
          </a:prstGeom>
          <a:noFill/>
        </p:spPr>
        <p:txBody>
          <a:bodyPr wrap="square" rtlCol="0">
            <a:spAutoFit/>
          </a:bodyPr>
          <a:lstStyle/>
          <a:p>
            <a:pPr algn="ctr"/>
            <a:r>
              <a:rPr lang="en-US" sz="2400" dirty="0"/>
              <a:t>A Little More Rigor…With Logistic Regression We Seek to Minimize a Cost Function</a:t>
            </a:r>
          </a:p>
        </p:txBody>
      </p:sp>
      <p:sp>
        <p:nvSpPr>
          <p:cNvPr id="3" name="TextBox 2">
            <a:extLst>
              <a:ext uri="{FF2B5EF4-FFF2-40B4-BE49-F238E27FC236}">
                <a16:creationId xmlns:a16="http://schemas.microsoft.com/office/drawing/2014/main" id="{E6D7A969-A562-4EB8-98C3-E286855E8A39}"/>
              </a:ext>
            </a:extLst>
          </p:cNvPr>
          <p:cNvSpPr txBox="1"/>
          <p:nvPr/>
        </p:nvSpPr>
        <p:spPr>
          <a:xfrm>
            <a:off x="9386595" y="1212980"/>
            <a:ext cx="2529281" cy="923330"/>
          </a:xfrm>
          <a:prstGeom prst="rect">
            <a:avLst/>
          </a:prstGeom>
          <a:noFill/>
        </p:spPr>
        <p:txBody>
          <a:bodyPr wrap="square" rtlCol="0">
            <a:spAutoFit/>
          </a:bodyPr>
          <a:lstStyle/>
          <a:p>
            <a:r>
              <a:rPr lang="en-US" dirty="0"/>
              <a:t>See Mikhail’s video part 8 and Andrew Ng’s shown later</a:t>
            </a:r>
          </a:p>
        </p:txBody>
      </p:sp>
    </p:spTree>
    <p:extLst>
      <p:ext uri="{BB962C8B-B14F-4D97-AF65-F5344CB8AC3E}">
        <p14:creationId xmlns:p14="http://schemas.microsoft.com/office/powerpoint/2010/main" val="2614208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0705EC7-AC90-4929-A18D-D572F6A2D660}"/>
              </a:ext>
            </a:extLst>
          </p:cNvPr>
          <p:cNvGrpSpPr/>
          <p:nvPr/>
        </p:nvGrpSpPr>
        <p:grpSpPr>
          <a:xfrm>
            <a:off x="1713726" y="1049337"/>
            <a:ext cx="8391292" cy="4284663"/>
            <a:chOff x="1713726" y="1049337"/>
            <a:chExt cx="8391292" cy="4284663"/>
          </a:xfrm>
        </p:grpSpPr>
        <p:pic>
          <p:nvPicPr>
            <p:cNvPr id="3" name="Picture 2">
              <a:extLst>
                <a:ext uri="{FF2B5EF4-FFF2-40B4-BE49-F238E27FC236}">
                  <a16:creationId xmlns:a16="http://schemas.microsoft.com/office/drawing/2014/main" id="{D3A4CE1C-7762-4BCC-8B66-C77A2AD8CDDC}"/>
                </a:ext>
              </a:extLst>
            </p:cNvPr>
            <p:cNvPicPr>
              <a:picLocks noChangeAspect="1"/>
            </p:cNvPicPr>
            <p:nvPr/>
          </p:nvPicPr>
          <p:blipFill>
            <a:blip r:embed="rId2"/>
            <a:stretch>
              <a:fillRect/>
            </a:stretch>
          </p:blipFill>
          <p:spPr>
            <a:xfrm>
              <a:off x="1713726" y="1049337"/>
              <a:ext cx="8391292" cy="4284663"/>
            </a:xfrm>
            <a:prstGeom prst="rect">
              <a:avLst/>
            </a:prstGeom>
          </p:spPr>
        </p:pic>
        <p:sp>
          <p:nvSpPr>
            <p:cNvPr id="2" name="Rectangle 1">
              <a:extLst>
                <a:ext uri="{FF2B5EF4-FFF2-40B4-BE49-F238E27FC236}">
                  <a16:creationId xmlns:a16="http://schemas.microsoft.com/office/drawing/2014/main" id="{0906BE13-E18D-44FF-B3F1-324745F82AEC}"/>
                </a:ext>
              </a:extLst>
            </p:cNvPr>
            <p:cNvSpPr/>
            <p:nvPr/>
          </p:nvSpPr>
          <p:spPr>
            <a:xfrm>
              <a:off x="5010538" y="3303036"/>
              <a:ext cx="111967" cy="2612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9994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69EB9F-ADBA-41DA-B36C-1BC718617C1C}"/>
              </a:ext>
            </a:extLst>
          </p:cNvPr>
          <p:cNvPicPr>
            <a:picLocks noChangeAspect="1"/>
          </p:cNvPicPr>
          <p:nvPr/>
        </p:nvPicPr>
        <p:blipFill>
          <a:blip r:embed="rId2"/>
          <a:stretch>
            <a:fillRect/>
          </a:stretch>
        </p:blipFill>
        <p:spPr>
          <a:xfrm>
            <a:off x="2141570" y="253676"/>
            <a:ext cx="8176868" cy="5288708"/>
          </a:xfrm>
          <a:prstGeom prst="rect">
            <a:avLst/>
          </a:prstGeom>
        </p:spPr>
      </p:pic>
      <p:sp>
        <p:nvSpPr>
          <p:cNvPr id="3" name="TextBox 2">
            <a:extLst>
              <a:ext uri="{FF2B5EF4-FFF2-40B4-BE49-F238E27FC236}">
                <a16:creationId xmlns:a16="http://schemas.microsoft.com/office/drawing/2014/main" id="{A794CD6F-52FB-4339-B7D1-3ECEC172BD95}"/>
              </a:ext>
            </a:extLst>
          </p:cNvPr>
          <p:cNvSpPr txBox="1"/>
          <p:nvPr/>
        </p:nvSpPr>
        <p:spPr>
          <a:xfrm>
            <a:off x="1007706" y="5950984"/>
            <a:ext cx="11047445" cy="830997"/>
          </a:xfrm>
          <a:prstGeom prst="rect">
            <a:avLst/>
          </a:prstGeom>
          <a:noFill/>
        </p:spPr>
        <p:txBody>
          <a:bodyPr wrap="square" rtlCol="0">
            <a:spAutoFit/>
          </a:bodyPr>
          <a:lstStyle/>
          <a:p>
            <a:r>
              <a:rPr lang="en-US" sz="2400" dirty="0">
                <a:solidFill>
                  <a:srgbClr val="0070C0"/>
                </a:solidFill>
              </a:rPr>
              <a:t>In practice data science software uses maximum likelihood estimation, gradient decent. Refer to Hastie et al starting on page 119 and the four videos by Andrew Ng.</a:t>
            </a:r>
          </a:p>
        </p:txBody>
      </p:sp>
      <p:sp>
        <p:nvSpPr>
          <p:cNvPr id="4" name="Freeform: Shape 3">
            <a:extLst>
              <a:ext uri="{FF2B5EF4-FFF2-40B4-BE49-F238E27FC236}">
                <a16:creationId xmlns:a16="http://schemas.microsoft.com/office/drawing/2014/main" id="{A2271C5D-428D-4C38-96C0-8E4547032686}"/>
              </a:ext>
            </a:extLst>
          </p:cNvPr>
          <p:cNvSpPr/>
          <p:nvPr/>
        </p:nvSpPr>
        <p:spPr>
          <a:xfrm>
            <a:off x="6763871" y="3321413"/>
            <a:ext cx="2070847" cy="1680893"/>
          </a:xfrm>
          <a:custGeom>
            <a:avLst/>
            <a:gdLst>
              <a:gd name="connsiteX0" fmla="*/ 0 w 2070847"/>
              <a:gd name="connsiteY0" fmla="*/ 1680893 h 1680893"/>
              <a:gd name="connsiteX1" fmla="*/ 67235 w 2070847"/>
              <a:gd name="connsiteY1" fmla="*/ 1653999 h 1680893"/>
              <a:gd name="connsiteX2" fmla="*/ 134470 w 2070847"/>
              <a:gd name="connsiteY2" fmla="*/ 1640552 h 1680893"/>
              <a:gd name="connsiteX3" fmla="*/ 174811 w 2070847"/>
              <a:gd name="connsiteY3" fmla="*/ 1627105 h 1680893"/>
              <a:gd name="connsiteX4" fmla="*/ 363070 w 2070847"/>
              <a:gd name="connsiteY4" fmla="*/ 1600211 h 1680893"/>
              <a:gd name="connsiteX5" fmla="*/ 443753 w 2070847"/>
              <a:gd name="connsiteY5" fmla="*/ 1573316 h 1680893"/>
              <a:gd name="connsiteX6" fmla="*/ 484094 w 2070847"/>
              <a:gd name="connsiteY6" fmla="*/ 1559869 h 1680893"/>
              <a:gd name="connsiteX7" fmla="*/ 605117 w 2070847"/>
              <a:gd name="connsiteY7" fmla="*/ 1506081 h 1680893"/>
              <a:gd name="connsiteX8" fmla="*/ 645458 w 2070847"/>
              <a:gd name="connsiteY8" fmla="*/ 1492634 h 1680893"/>
              <a:gd name="connsiteX9" fmla="*/ 685800 w 2070847"/>
              <a:gd name="connsiteY9" fmla="*/ 1479187 h 1680893"/>
              <a:gd name="connsiteX10" fmla="*/ 726141 w 2070847"/>
              <a:gd name="connsiteY10" fmla="*/ 1438846 h 1680893"/>
              <a:gd name="connsiteX11" fmla="*/ 766482 w 2070847"/>
              <a:gd name="connsiteY11" fmla="*/ 1411952 h 1680893"/>
              <a:gd name="connsiteX12" fmla="*/ 793376 w 2070847"/>
              <a:gd name="connsiteY12" fmla="*/ 1371611 h 1680893"/>
              <a:gd name="connsiteX13" fmla="*/ 820270 w 2070847"/>
              <a:gd name="connsiteY13" fmla="*/ 1344716 h 1680893"/>
              <a:gd name="connsiteX14" fmla="*/ 847164 w 2070847"/>
              <a:gd name="connsiteY14" fmla="*/ 1304375 h 1680893"/>
              <a:gd name="connsiteX15" fmla="*/ 860611 w 2070847"/>
              <a:gd name="connsiteY15" fmla="*/ 1264034 h 1680893"/>
              <a:gd name="connsiteX16" fmla="*/ 900953 w 2070847"/>
              <a:gd name="connsiteY16" fmla="*/ 1237140 h 1680893"/>
              <a:gd name="connsiteX17" fmla="*/ 941294 w 2070847"/>
              <a:gd name="connsiteY17" fmla="*/ 1143011 h 1680893"/>
              <a:gd name="connsiteX18" fmla="*/ 968188 w 2070847"/>
              <a:gd name="connsiteY18" fmla="*/ 1102669 h 1680893"/>
              <a:gd name="connsiteX19" fmla="*/ 995082 w 2070847"/>
              <a:gd name="connsiteY19" fmla="*/ 1021987 h 1680893"/>
              <a:gd name="connsiteX20" fmla="*/ 1048870 w 2070847"/>
              <a:gd name="connsiteY20" fmla="*/ 941305 h 1680893"/>
              <a:gd name="connsiteX21" fmla="*/ 1075764 w 2070847"/>
              <a:gd name="connsiteY21" fmla="*/ 860622 h 1680893"/>
              <a:gd name="connsiteX22" fmla="*/ 1102658 w 2070847"/>
              <a:gd name="connsiteY22" fmla="*/ 820281 h 1680893"/>
              <a:gd name="connsiteX23" fmla="*/ 1143000 w 2070847"/>
              <a:gd name="connsiteY23" fmla="*/ 699258 h 1680893"/>
              <a:gd name="connsiteX24" fmla="*/ 1156447 w 2070847"/>
              <a:gd name="connsiteY24" fmla="*/ 658916 h 1680893"/>
              <a:gd name="connsiteX25" fmla="*/ 1183341 w 2070847"/>
              <a:gd name="connsiteY25" fmla="*/ 618575 h 1680893"/>
              <a:gd name="connsiteX26" fmla="*/ 1196788 w 2070847"/>
              <a:gd name="connsiteY26" fmla="*/ 564787 h 1680893"/>
              <a:gd name="connsiteX27" fmla="*/ 1264023 w 2070847"/>
              <a:gd name="connsiteY27" fmla="*/ 484105 h 1680893"/>
              <a:gd name="connsiteX28" fmla="*/ 1304364 w 2070847"/>
              <a:gd name="connsiteY28" fmla="*/ 457211 h 1680893"/>
              <a:gd name="connsiteX29" fmla="*/ 1331258 w 2070847"/>
              <a:gd name="connsiteY29" fmla="*/ 416869 h 1680893"/>
              <a:gd name="connsiteX30" fmla="*/ 1358153 w 2070847"/>
              <a:gd name="connsiteY30" fmla="*/ 389975 h 1680893"/>
              <a:gd name="connsiteX31" fmla="*/ 1371600 w 2070847"/>
              <a:gd name="connsiteY31" fmla="*/ 349634 h 1680893"/>
              <a:gd name="connsiteX32" fmla="*/ 1411941 w 2070847"/>
              <a:gd name="connsiteY32" fmla="*/ 309293 h 1680893"/>
              <a:gd name="connsiteX33" fmla="*/ 1479176 w 2070847"/>
              <a:gd name="connsiteY33" fmla="*/ 255505 h 1680893"/>
              <a:gd name="connsiteX34" fmla="*/ 1519517 w 2070847"/>
              <a:gd name="connsiteY34" fmla="*/ 174822 h 1680893"/>
              <a:gd name="connsiteX35" fmla="*/ 1559858 w 2070847"/>
              <a:gd name="connsiteY35" fmla="*/ 161375 h 1680893"/>
              <a:gd name="connsiteX36" fmla="*/ 1667435 w 2070847"/>
              <a:gd name="connsiteY36" fmla="*/ 80693 h 1680893"/>
              <a:gd name="connsiteX37" fmla="*/ 1815353 w 2070847"/>
              <a:gd name="connsiteY37" fmla="*/ 40352 h 1680893"/>
              <a:gd name="connsiteX38" fmla="*/ 1976717 w 2070847"/>
              <a:gd name="connsiteY38" fmla="*/ 26905 h 1680893"/>
              <a:gd name="connsiteX39" fmla="*/ 2070847 w 2070847"/>
              <a:gd name="connsiteY39" fmla="*/ 11 h 168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070847" h="1680893">
                <a:moveTo>
                  <a:pt x="0" y="1680893"/>
                </a:moveTo>
                <a:cubicBezTo>
                  <a:pt x="22412" y="1671928"/>
                  <a:pt x="44115" y="1660935"/>
                  <a:pt x="67235" y="1653999"/>
                </a:cubicBezTo>
                <a:cubicBezTo>
                  <a:pt x="89127" y="1647432"/>
                  <a:pt x="112297" y="1646095"/>
                  <a:pt x="134470" y="1640552"/>
                </a:cubicBezTo>
                <a:cubicBezTo>
                  <a:pt x="148221" y="1637114"/>
                  <a:pt x="161060" y="1630543"/>
                  <a:pt x="174811" y="1627105"/>
                </a:cubicBezTo>
                <a:cubicBezTo>
                  <a:pt x="243314" y="1609980"/>
                  <a:pt x="287764" y="1608578"/>
                  <a:pt x="363070" y="1600211"/>
                </a:cubicBezTo>
                <a:lnTo>
                  <a:pt x="443753" y="1573316"/>
                </a:lnTo>
                <a:cubicBezTo>
                  <a:pt x="457200" y="1568834"/>
                  <a:pt x="472300" y="1567732"/>
                  <a:pt x="484094" y="1559869"/>
                </a:cubicBezTo>
                <a:cubicBezTo>
                  <a:pt x="548023" y="1517250"/>
                  <a:pt x="509103" y="1538086"/>
                  <a:pt x="605117" y="1506081"/>
                </a:cubicBezTo>
                <a:lnTo>
                  <a:pt x="645458" y="1492634"/>
                </a:lnTo>
                <a:lnTo>
                  <a:pt x="685800" y="1479187"/>
                </a:lnTo>
                <a:cubicBezTo>
                  <a:pt x="699247" y="1465740"/>
                  <a:pt x="711532" y="1451020"/>
                  <a:pt x="726141" y="1438846"/>
                </a:cubicBezTo>
                <a:cubicBezTo>
                  <a:pt x="738556" y="1428500"/>
                  <a:pt x="755054" y="1423380"/>
                  <a:pt x="766482" y="1411952"/>
                </a:cubicBezTo>
                <a:cubicBezTo>
                  <a:pt x="777910" y="1400524"/>
                  <a:pt x="783280" y="1384231"/>
                  <a:pt x="793376" y="1371611"/>
                </a:cubicBezTo>
                <a:cubicBezTo>
                  <a:pt x="801296" y="1361711"/>
                  <a:pt x="812350" y="1354616"/>
                  <a:pt x="820270" y="1344716"/>
                </a:cubicBezTo>
                <a:cubicBezTo>
                  <a:pt x="830366" y="1332096"/>
                  <a:pt x="839936" y="1318830"/>
                  <a:pt x="847164" y="1304375"/>
                </a:cubicBezTo>
                <a:cubicBezTo>
                  <a:pt x="853503" y="1291697"/>
                  <a:pt x="851756" y="1275102"/>
                  <a:pt x="860611" y="1264034"/>
                </a:cubicBezTo>
                <a:cubicBezTo>
                  <a:pt x="870707" y="1251414"/>
                  <a:pt x="887506" y="1246105"/>
                  <a:pt x="900953" y="1237140"/>
                </a:cubicBezTo>
                <a:cubicBezTo>
                  <a:pt x="916039" y="1191881"/>
                  <a:pt x="914707" y="1189538"/>
                  <a:pt x="941294" y="1143011"/>
                </a:cubicBezTo>
                <a:cubicBezTo>
                  <a:pt x="949312" y="1128979"/>
                  <a:pt x="961624" y="1117438"/>
                  <a:pt x="968188" y="1102669"/>
                </a:cubicBezTo>
                <a:cubicBezTo>
                  <a:pt x="979701" y="1076764"/>
                  <a:pt x="979357" y="1045575"/>
                  <a:pt x="995082" y="1021987"/>
                </a:cubicBezTo>
                <a:lnTo>
                  <a:pt x="1048870" y="941305"/>
                </a:lnTo>
                <a:cubicBezTo>
                  <a:pt x="1057835" y="914411"/>
                  <a:pt x="1060039" y="884210"/>
                  <a:pt x="1075764" y="860622"/>
                </a:cubicBezTo>
                <a:cubicBezTo>
                  <a:pt x="1084729" y="847175"/>
                  <a:pt x="1096094" y="835049"/>
                  <a:pt x="1102658" y="820281"/>
                </a:cubicBezTo>
                <a:cubicBezTo>
                  <a:pt x="1102662" y="820272"/>
                  <a:pt x="1136275" y="719433"/>
                  <a:pt x="1143000" y="699258"/>
                </a:cubicBezTo>
                <a:cubicBezTo>
                  <a:pt x="1147482" y="685811"/>
                  <a:pt x="1148584" y="670710"/>
                  <a:pt x="1156447" y="658916"/>
                </a:cubicBezTo>
                <a:lnTo>
                  <a:pt x="1183341" y="618575"/>
                </a:lnTo>
                <a:cubicBezTo>
                  <a:pt x="1187823" y="600646"/>
                  <a:pt x="1189508" y="581774"/>
                  <a:pt x="1196788" y="564787"/>
                </a:cubicBezTo>
                <a:cubicBezTo>
                  <a:pt x="1208541" y="537364"/>
                  <a:pt x="1242483" y="502055"/>
                  <a:pt x="1264023" y="484105"/>
                </a:cubicBezTo>
                <a:cubicBezTo>
                  <a:pt x="1276438" y="473759"/>
                  <a:pt x="1290917" y="466176"/>
                  <a:pt x="1304364" y="457211"/>
                </a:cubicBezTo>
                <a:cubicBezTo>
                  <a:pt x="1313329" y="443764"/>
                  <a:pt x="1321162" y="429489"/>
                  <a:pt x="1331258" y="416869"/>
                </a:cubicBezTo>
                <a:cubicBezTo>
                  <a:pt x="1339178" y="406969"/>
                  <a:pt x="1351630" y="400846"/>
                  <a:pt x="1358153" y="389975"/>
                </a:cubicBezTo>
                <a:cubicBezTo>
                  <a:pt x="1365446" y="377821"/>
                  <a:pt x="1363737" y="361428"/>
                  <a:pt x="1371600" y="349634"/>
                </a:cubicBezTo>
                <a:cubicBezTo>
                  <a:pt x="1382149" y="333811"/>
                  <a:pt x="1399767" y="323902"/>
                  <a:pt x="1411941" y="309293"/>
                </a:cubicBezTo>
                <a:cubicBezTo>
                  <a:pt x="1458729" y="253148"/>
                  <a:pt x="1412951" y="277580"/>
                  <a:pt x="1479176" y="255505"/>
                </a:cubicBezTo>
                <a:cubicBezTo>
                  <a:pt x="1488034" y="228929"/>
                  <a:pt x="1495819" y="193781"/>
                  <a:pt x="1519517" y="174822"/>
                </a:cubicBezTo>
                <a:cubicBezTo>
                  <a:pt x="1530585" y="165967"/>
                  <a:pt x="1546411" y="165857"/>
                  <a:pt x="1559858" y="161375"/>
                </a:cubicBezTo>
                <a:cubicBezTo>
                  <a:pt x="1591716" y="129518"/>
                  <a:pt x="1621822" y="95897"/>
                  <a:pt x="1667435" y="80693"/>
                </a:cubicBezTo>
                <a:cubicBezTo>
                  <a:pt x="1724795" y="61573"/>
                  <a:pt x="1756603" y="47264"/>
                  <a:pt x="1815353" y="40352"/>
                </a:cubicBezTo>
                <a:cubicBezTo>
                  <a:pt x="1868958" y="34046"/>
                  <a:pt x="1922929" y="31387"/>
                  <a:pt x="1976717" y="26905"/>
                </a:cubicBezTo>
                <a:cubicBezTo>
                  <a:pt x="2061652" y="-1406"/>
                  <a:pt x="2029051" y="11"/>
                  <a:pt x="2070847" y="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EE3D4858-3439-47B2-9F80-AFAB195B7A0F}"/>
              </a:ext>
            </a:extLst>
          </p:cNvPr>
          <p:cNvSpPr/>
          <p:nvPr/>
        </p:nvSpPr>
        <p:spPr>
          <a:xfrm>
            <a:off x="5194580" y="3321413"/>
            <a:ext cx="2070847" cy="1680893"/>
          </a:xfrm>
          <a:custGeom>
            <a:avLst/>
            <a:gdLst>
              <a:gd name="connsiteX0" fmla="*/ 0 w 2070847"/>
              <a:gd name="connsiteY0" fmla="*/ 1680893 h 1680893"/>
              <a:gd name="connsiteX1" fmla="*/ 67235 w 2070847"/>
              <a:gd name="connsiteY1" fmla="*/ 1653999 h 1680893"/>
              <a:gd name="connsiteX2" fmla="*/ 134470 w 2070847"/>
              <a:gd name="connsiteY2" fmla="*/ 1640552 h 1680893"/>
              <a:gd name="connsiteX3" fmla="*/ 174811 w 2070847"/>
              <a:gd name="connsiteY3" fmla="*/ 1627105 h 1680893"/>
              <a:gd name="connsiteX4" fmla="*/ 363070 w 2070847"/>
              <a:gd name="connsiteY4" fmla="*/ 1600211 h 1680893"/>
              <a:gd name="connsiteX5" fmla="*/ 443753 w 2070847"/>
              <a:gd name="connsiteY5" fmla="*/ 1573316 h 1680893"/>
              <a:gd name="connsiteX6" fmla="*/ 484094 w 2070847"/>
              <a:gd name="connsiteY6" fmla="*/ 1559869 h 1680893"/>
              <a:gd name="connsiteX7" fmla="*/ 605117 w 2070847"/>
              <a:gd name="connsiteY7" fmla="*/ 1506081 h 1680893"/>
              <a:gd name="connsiteX8" fmla="*/ 645458 w 2070847"/>
              <a:gd name="connsiteY8" fmla="*/ 1492634 h 1680893"/>
              <a:gd name="connsiteX9" fmla="*/ 685800 w 2070847"/>
              <a:gd name="connsiteY9" fmla="*/ 1479187 h 1680893"/>
              <a:gd name="connsiteX10" fmla="*/ 726141 w 2070847"/>
              <a:gd name="connsiteY10" fmla="*/ 1438846 h 1680893"/>
              <a:gd name="connsiteX11" fmla="*/ 766482 w 2070847"/>
              <a:gd name="connsiteY11" fmla="*/ 1411952 h 1680893"/>
              <a:gd name="connsiteX12" fmla="*/ 793376 w 2070847"/>
              <a:gd name="connsiteY12" fmla="*/ 1371611 h 1680893"/>
              <a:gd name="connsiteX13" fmla="*/ 820270 w 2070847"/>
              <a:gd name="connsiteY13" fmla="*/ 1344716 h 1680893"/>
              <a:gd name="connsiteX14" fmla="*/ 847164 w 2070847"/>
              <a:gd name="connsiteY14" fmla="*/ 1304375 h 1680893"/>
              <a:gd name="connsiteX15" fmla="*/ 860611 w 2070847"/>
              <a:gd name="connsiteY15" fmla="*/ 1264034 h 1680893"/>
              <a:gd name="connsiteX16" fmla="*/ 900953 w 2070847"/>
              <a:gd name="connsiteY16" fmla="*/ 1237140 h 1680893"/>
              <a:gd name="connsiteX17" fmla="*/ 941294 w 2070847"/>
              <a:gd name="connsiteY17" fmla="*/ 1143011 h 1680893"/>
              <a:gd name="connsiteX18" fmla="*/ 968188 w 2070847"/>
              <a:gd name="connsiteY18" fmla="*/ 1102669 h 1680893"/>
              <a:gd name="connsiteX19" fmla="*/ 995082 w 2070847"/>
              <a:gd name="connsiteY19" fmla="*/ 1021987 h 1680893"/>
              <a:gd name="connsiteX20" fmla="*/ 1048870 w 2070847"/>
              <a:gd name="connsiteY20" fmla="*/ 941305 h 1680893"/>
              <a:gd name="connsiteX21" fmla="*/ 1075764 w 2070847"/>
              <a:gd name="connsiteY21" fmla="*/ 860622 h 1680893"/>
              <a:gd name="connsiteX22" fmla="*/ 1102658 w 2070847"/>
              <a:gd name="connsiteY22" fmla="*/ 820281 h 1680893"/>
              <a:gd name="connsiteX23" fmla="*/ 1143000 w 2070847"/>
              <a:gd name="connsiteY23" fmla="*/ 699258 h 1680893"/>
              <a:gd name="connsiteX24" fmla="*/ 1156447 w 2070847"/>
              <a:gd name="connsiteY24" fmla="*/ 658916 h 1680893"/>
              <a:gd name="connsiteX25" fmla="*/ 1183341 w 2070847"/>
              <a:gd name="connsiteY25" fmla="*/ 618575 h 1680893"/>
              <a:gd name="connsiteX26" fmla="*/ 1196788 w 2070847"/>
              <a:gd name="connsiteY26" fmla="*/ 564787 h 1680893"/>
              <a:gd name="connsiteX27" fmla="*/ 1264023 w 2070847"/>
              <a:gd name="connsiteY27" fmla="*/ 484105 h 1680893"/>
              <a:gd name="connsiteX28" fmla="*/ 1304364 w 2070847"/>
              <a:gd name="connsiteY28" fmla="*/ 457211 h 1680893"/>
              <a:gd name="connsiteX29" fmla="*/ 1331258 w 2070847"/>
              <a:gd name="connsiteY29" fmla="*/ 416869 h 1680893"/>
              <a:gd name="connsiteX30" fmla="*/ 1358153 w 2070847"/>
              <a:gd name="connsiteY30" fmla="*/ 389975 h 1680893"/>
              <a:gd name="connsiteX31" fmla="*/ 1371600 w 2070847"/>
              <a:gd name="connsiteY31" fmla="*/ 349634 h 1680893"/>
              <a:gd name="connsiteX32" fmla="*/ 1411941 w 2070847"/>
              <a:gd name="connsiteY32" fmla="*/ 309293 h 1680893"/>
              <a:gd name="connsiteX33" fmla="*/ 1479176 w 2070847"/>
              <a:gd name="connsiteY33" fmla="*/ 255505 h 1680893"/>
              <a:gd name="connsiteX34" fmla="*/ 1519517 w 2070847"/>
              <a:gd name="connsiteY34" fmla="*/ 174822 h 1680893"/>
              <a:gd name="connsiteX35" fmla="*/ 1559858 w 2070847"/>
              <a:gd name="connsiteY35" fmla="*/ 161375 h 1680893"/>
              <a:gd name="connsiteX36" fmla="*/ 1667435 w 2070847"/>
              <a:gd name="connsiteY36" fmla="*/ 80693 h 1680893"/>
              <a:gd name="connsiteX37" fmla="*/ 1815353 w 2070847"/>
              <a:gd name="connsiteY37" fmla="*/ 40352 h 1680893"/>
              <a:gd name="connsiteX38" fmla="*/ 1976717 w 2070847"/>
              <a:gd name="connsiteY38" fmla="*/ 26905 h 1680893"/>
              <a:gd name="connsiteX39" fmla="*/ 2070847 w 2070847"/>
              <a:gd name="connsiteY39" fmla="*/ 11 h 168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070847" h="1680893">
                <a:moveTo>
                  <a:pt x="0" y="1680893"/>
                </a:moveTo>
                <a:cubicBezTo>
                  <a:pt x="22412" y="1671928"/>
                  <a:pt x="44115" y="1660935"/>
                  <a:pt x="67235" y="1653999"/>
                </a:cubicBezTo>
                <a:cubicBezTo>
                  <a:pt x="89127" y="1647432"/>
                  <a:pt x="112297" y="1646095"/>
                  <a:pt x="134470" y="1640552"/>
                </a:cubicBezTo>
                <a:cubicBezTo>
                  <a:pt x="148221" y="1637114"/>
                  <a:pt x="161060" y="1630543"/>
                  <a:pt x="174811" y="1627105"/>
                </a:cubicBezTo>
                <a:cubicBezTo>
                  <a:pt x="243314" y="1609980"/>
                  <a:pt x="287764" y="1608578"/>
                  <a:pt x="363070" y="1600211"/>
                </a:cubicBezTo>
                <a:lnTo>
                  <a:pt x="443753" y="1573316"/>
                </a:lnTo>
                <a:cubicBezTo>
                  <a:pt x="457200" y="1568834"/>
                  <a:pt x="472300" y="1567732"/>
                  <a:pt x="484094" y="1559869"/>
                </a:cubicBezTo>
                <a:cubicBezTo>
                  <a:pt x="548023" y="1517250"/>
                  <a:pt x="509103" y="1538086"/>
                  <a:pt x="605117" y="1506081"/>
                </a:cubicBezTo>
                <a:lnTo>
                  <a:pt x="645458" y="1492634"/>
                </a:lnTo>
                <a:lnTo>
                  <a:pt x="685800" y="1479187"/>
                </a:lnTo>
                <a:cubicBezTo>
                  <a:pt x="699247" y="1465740"/>
                  <a:pt x="711532" y="1451020"/>
                  <a:pt x="726141" y="1438846"/>
                </a:cubicBezTo>
                <a:cubicBezTo>
                  <a:pt x="738556" y="1428500"/>
                  <a:pt x="755054" y="1423380"/>
                  <a:pt x="766482" y="1411952"/>
                </a:cubicBezTo>
                <a:cubicBezTo>
                  <a:pt x="777910" y="1400524"/>
                  <a:pt x="783280" y="1384231"/>
                  <a:pt x="793376" y="1371611"/>
                </a:cubicBezTo>
                <a:cubicBezTo>
                  <a:pt x="801296" y="1361711"/>
                  <a:pt x="812350" y="1354616"/>
                  <a:pt x="820270" y="1344716"/>
                </a:cubicBezTo>
                <a:cubicBezTo>
                  <a:pt x="830366" y="1332096"/>
                  <a:pt x="839936" y="1318830"/>
                  <a:pt x="847164" y="1304375"/>
                </a:cubicBezTo>
                <a:cubicBezTo>
                  <a:pt x="853503" y="1291697"/>
                  <a:pt x="851756" y="1275102"/>
                  <a:pt x="860611" y="1264034"/>
                </a:cubicBezTo>
                <a:cubicBezTo>
                  <a:pt x="870707" y="1251414"/>
                  <a:pt x="887506" y="1246105"/>
                  <a:pt x="900953" y="1237140"/>
                </a:cubicBezTo>
                <a:cubicBezTo>
                  <a:pt x="916039" y="1191881"/>
                  <a:pt x="914707" y="1189538"/>
                  <a:pt x="941294" y="1143011"/>
                </a:cubicBezTo>
                <a:cubicBezTo>
                  <a:pt x="949312" y="1128979"/>
                  <a:pt x="961624" y="1117438"/>
                  <a:pt x="968188" y="1102669"/>
                </a:cubicBezTo>
                <a:cubicBezTo>
                  <a:pt x="979701" y="1076764"/>
                  <a:pt x="979357" y="1045575"/>
                  <a:pt x="995082" y="1021987"/>
                </a:cubicBezTo>
                <a:lnTo>
                  <a:pt x="1048870" y="941305"/>
                </a:lnTo>
                <a:cubicBezTo>
                  <a:pt x="1057835" y="914411"/>
                  <a:pt x="1060039" y="884210"/>
                  <a:pt x="1075764" y="860622"/>
                </a:cubicBezTo>
                <a:cubicBezTo>
                  <a:pt x="1084729" y="847175"/>
                  <a:pt x="1096094" y="835049"/>
                  <a:pt x="1102658" y="820281"/>
                </a:cubicBezTo>
                <a:cubicBezTo>
                  <a:pt x="1102662" y="820272"/>
                  <a:pt x="1136275" y="719433"/>
                  <a:pt x="1143000" y="699258"/>
                </a:cubicBezTo>
                <a:cubicBezTo>
                  <a:pt x="1147482" y="685811"/>
                  <a:pt x="1148584" y="670710"/>
                  <a:pt x="1156447" y="658916"/>
                </a:cubicBezTo>
                <a:lnTo>
                  <a:pt x="1183341" y="618575"/>
                </a:lnTo>
                <a:cubicBezTo>
                  <a:pt x="1187823" y="600646"/>
                  <a:pt x="1189508" y="581774"/>
                  <a:pt x="1196788" y="564787"/>
                </a:cubicBezTo>
                <a:cubicBezTo>
                  <a:pt x="1208541" y="537364"/>
                  <a:pt x="1242483" y="502055"/>
                  <a:pt x="1264023" y="484105"/>
                </a:cubicBezTo>
                <a:cubicBezTo>
                  <a:pt x="1276438" y="473759"/>
                  <a:pt x="1290917" y="466176"/>
                  <a:pt x="1304364" y="457211"/>
                </a:cubicBezTo>
                <a:cubicBezTo>
                  <a:pt x="1313329" y="443764"/>
                  <a:pt x="1321162" y="429489"/>
                  <a:pt x="1331258" y="416869"/>
                </a:cubicBezTo>
                <a:cubicBezTo>
                  <a:pt x="1339178" y="406969"/>
                  <a:pt x="1351630" y="400846"/>
                  <a:pt x="1358153" y="389975"/>
                </a:cubicBezTo>
                <a:cubicBezTo>
                  <a:pt x="1365446" y="377821"/>
                  <a:pt x="1363737" y="361428"/>
                  <a:pt x="1371600" y="349634"/>
                </a:cubicBezTo>
                <a:cubicBezTo>
                  <a:pt x="1382149" y="333811"/>
                  <a:pt x="1399767" y="323902"/>
                  <a:pt x="1411941" y="309293"/>
                </a:cubicBezTo>
                <a:cubicBezTo>
                  <a:pt x="1458729" y="253148"/>
                  <a:pt x="1412951" y="277580"/>
                  <a:pt x="1479176" y="255505"/>
                </a:cubicBezTo>
                <a:cubicBezTo>
                  <a:pt x="1488034" y="228929"/>
                  <a:pt x="1495819" y="193781"/>
                  <a:pt x="1519517" y="174822"/>
                </a:cubicBezTo>
                <a:cubicBezTo>
                  <a:pt x="1530585" y="165967"/>
                  <a:pt x="1546411" y="165857"/>
                  <a:pt x="1559858" y="161375"/>
                </a:cubicBezTo>
                <a:cubicBezTo>
                  <a:pt x="1591716" y="129518"/>
                  <a:pt x="1621822" y="95897"/>
                  <a:pt x="1667435" y="80693"/>
                </a:cubicBezTo>
                <a:cubicBezTo>
                  <a:pt x="1724795" y="61573"/>
                  <a:pt x="1756603" y="47264"/>
                  <a:pt x="1815353" y="40352"/>
                </a:cubicBezTo>
                <a:cubicBezTo>
                  <a:pt x="1868958" y="34046"/>
                  <a:pt x="1922929" y="31387"/>
                  <a:pt x="1976717" y="26905"/>
                </a:cubicBezTo>
                <a:cubicBezTo>
                  <a:pt x="2061652" y="-1406"/>
                  <a:pt x="2029051" y="11"/>
                  <a:pt x="2070847" y="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6D58491-6B22-4B1E-B18A-F2E144C77C5E}"/>
              </a:ext>
            </a:extLst>
          </p:cNvPr>
          <p:cNvSpPr txBox="1"/>
          <p:nvPr/>
        </p:nvSpPr>
        <p:spPr>
          <a:xfrm>
            <a:off x="212651" y="893135"/>
            <a:ext cx="1466859" cy="1477328"/>
          </a:xfrm>
          <a:prstGeom prst="rect">
            <a:avLst/>
          </a:prstGeom>
          <a:noFill/>
        </p:spPr>
        <p:txBody>
          <a:bodyPr wrap="square" rtlCol="0">
            <a:spAutoFit/>
          </a:bodyPr>
          <a:lstStyle/>
          <a:p>
            <a:r>
              <a:rPr lang="en-US" dirty="0"/>
              <a:t>This is sometimes referred to as a “Link Function”</a:t>
            </a:r>
          </a:p>
        </p:txBody>
      </p:sp>
    </p:spTree>
    <p:extLst>
      <p:ext uri="{BB962C8B-B14F-4D97-AF65-F5344CB8AC3E}">
        <p14:creationId xmlns:p14="http://schemas.microsoft.com/office/powerpoint/2010/main" val="252640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82F97BF-5778-41A6-BD39-18C4FD768693}"/>
              </a:ext>
            </a:extLst>
          </p:cNvPr>
          <p:cNvSpPr txBox="1"/>
          <p:nvPr/>
        </p:nvSpPr>
        <p:spPr>
          <a:xfrm>
            <a:off x="2635624" y="228600"/>
            <a:ext cx="6871447" cy="369332"/>
          </a:xfrm>
          <a:prstGeom prst="rect">
            <a:avLst/>
          </a:prstGeom>
          <a:noFill/>
        </p:spPr>
        <p:txBody>
          <a:bodyPr wrap="square" rtlCol="0">
            <a:spAutoFit/>
          </a:bodyPr>
          <a:lstStyle/>
          <a:p>
            <a:pPr algn="ctr"/>
            <a:r>
              <a:rPr lang="en-US" dirty="0"/>
              <a:t>Linear Regression is Treated as Numeric Y = Days Late</a:t>
            </a:r>
          </a:p>
        </p:txBody>
      </p:sp>
      <p:pic>
        <p:nvPicPr>
          <p:cNvPr id="9" name="Picture 8">
            <a:extLst>
              <a:ext uri="{FF2B5EF4-FFF2-40B4-BE49-F238E27FC236}">
                <a16:creationId xmlns:a16="http://schemas.microsoft.com/office/drawing/2014/main" id="{DC6C7CBB-DC09-4391-A841-06FECCB15C4E}"/>
              </a:ext>
            </a:extLst>
          </p:cNvPr>
          <p:cNvPicPr>
            <a:picLocks noChangeAspect="1"/>
          </p:cNvPicPr>
          <p:nvPr/>
        </p:nvPicPr>
        <p:blipFill>
          <a:blip r:embed="rId2"/>
          <a:stretch>
            <a:fillRect/>
          </a:stretch>
        </p:blipFill>
        <p:spPr>
          <a:xfrm>
            <a:off x="6671390" y="1043285"/>
            <a:ext cx="4847619" cy="4771429"/>
          </a:xfrm>
          <a:prstGeom prst="rect">
            <a:avLst/>
          </a:prstGeom>
        </p:spPr>
      </p:pic>
      <p:pic>
        <p:nvPicPr>
          <p:cNvPr id="10" name="Picture 9">
            <a:extLst>
              <a:ext uri="{FF2B5EF4-FFF2-40B4-BE49-F238E27FC236}">
                <a16:creationId xmlns:a16="http://schemas.microsoft.com/office/drawing/2014/main" id="{9FA94E5D-0F1F-4DB5-9EE4-24FE8CB9ADE5}"/>
              </a:ext>
            </a:extLst>
          </p:cNvPr>
          <p:cNvPicPr>
            <a:picLocks noChangeAspect="1"/>
          </p:cNvPicPr>
          <p:nvPr/>
        </p:nvPicPr>
        <p:blipFill>
          <a:blip r:embed="rId3"/>
          <a:stretch>
            <a:fillRect/>
          </a:stretch>
        </p:blipFill>
        <p:spPr>
          <a:xfrm>
            <a:off x="286247" y="2420093"/>
            <a:ext cx="6156543" cy="2017814"/>
          </a:xfrm>
          <a:prstGeom prst="rect">
            <a:avLst/>
          </a:prstGeom>
        </p:spPr>
      </p:pic>
    </p:spTree>
    <p:extLst>
      <p:ext uri="{BB962C8B-B14F-4D97-AF65-F5344CB8AC3E}">
        <p14:creationId xmlns:p14="http://schemas.microsoft.com/office/powerpoint/2010/main" val="158780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961E5F-0CC6-410C-99C1-BF6FF8622FA6}"/>
              </a:ext>
            </a:extLst>
          </p:cNvPr>
          <p:cNvPicPr>
            <a:picLocks noChangeAspect="1"/>
          </p:cNvPicPr>
          <p:nvPr/>
        </p:nvPicPr>
        <p:blipFill>
          <a:blip r:embed="rId2"/>
          <a:stretch>
            <a:fillRect/>
          </a:stretch>
        </p:blipFill>
        <p:spPr>
          <a:xfrm>
            <a:off x="770736" y="1569988"/>
            <a:ext cx="6288569" cy="3393482"/>
          </a:xfrm>
          <a:prstGeom prst="rect">
            <a:avLst/>
          </a:prstGeom>
        </p:spPr>
      </p:pic>
      <p:pic>
        <p:nvPicPr>
          <p:cNvPr id="3" name="Picture 2">
            <a:extLst>
              <a:ext uri="{FF2B5EF4-FFF2-40B4-BE49-F238E27FC236}">
                <a16:creationId xmlns:a16="http://schemas.microsoft.com/office/drawing/2014/main" id="{6CA9B1CD-F6A0-44F4-9233-4DFD4C94B51E}"/>
              </a:ext>
            </a:extLst>
          </p:cNvPr>
          <p:cNvPicPr>
            <a:picLocks noChangeAspect="1"/>
          </p:cNvPicPr>
          <p:nvPr/>
        </p:nvPicPr>
        <p:blipFill>
          <a:blip r:embed="rId3"/>
          <a:stretch>
            <a:fillRect/>
          </a:stretch>
        </p:blipFill>
        <p:spPr>
          <a:xfrm>
            <a:off x="7525696" y="1569988"/>
            <a:ext cx="4447167" cy="3718024"/>
          </a:xfrm>
          <a:prstGeom prst="rect">
            <a:avLst/>
          </a:prstGeom>
        </p:spPr>
      </p:pic>
      <p:sp>
        <p:nvSpPr>
          <p:cNvPr id="4" name="TextBox 3">
            <a:extLst>
              <a:ext uri="{FF2B5EF4-FFF2-40B4-BE49-F238E27FC236}">
                <a16:creationId xmlns:a16="http://schemas.microsoft.com/office/drawing/2014/main" id="{28AB90D0-6EA7-48C2-9486-228C760A94F9}"/>
              </a:ext>
            </a:extLst>
          </p:cNvPr>
          <p:cNvSpPr txBox="1"/>
          <p:nvPr/>
        </p:nvSpPr>
        <p:spPr>
          <a:xfrm>
            <a:off x="2635624" y="228600"/>
            <a:ext cx="6871447" cy="369332"/>
          </a:xfrm>
          <a:prstGeom prst="rect">
            <a:avLst/>
          </a:prstGeom>
          <a:noFill/>
        </p:spPr>
        <p:txBody>
          <a:bodyPr wrap="square" rtlCol="0">
            <a:spAutoFit/>
          </a:bodyPr>
          <a:lstStyle/>
          <a:p>
            <a:pPr algn="ctr"/>
            <a:r>
              <a:rPr lang="en-US" dirty="0"/>
              <a:t>Logistic Regression is Treated as Classification Y = Label On Time/Late</a:t>
            </a:r>
          </a:p>
        </p:txBody>
      </p:sp>
    </p:spTree>
    <p:extLst>
      <p:ext uri="{BB962C8B-B14F-4D97-AF65-F5344CB8AC3E}">
        <p14:creationId xmlns:p14="http://schemas.microsoft.com/office/powerpoint/2010/main" val="1844883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4FE96-FB1D-4D1F-9739-A84BC1292C4A}"/>
              </a:ext>
            </a:extLst>
          </p:cNvPr>
          <p:cNvPicPr>
            <a:picLocks noChangeAspect="1"/>
          </p:cNvPicPr>
          <p:nvPr/>
        </p:nvPicPr>
        <p:blipFill>
          <a:blip r:embed="rId2"/>
          <a:stretch>
            <a:fillRect/>
          </a:stretch>
        </p:blipFill>
        <p:spPr>
          <a:xfrm>
            <a:off x="1137174" y="2334513"/>
            <a:ext cx="10281045" cy="1592027"/>
          </a:xfrm>
          <a:prstGeom prst="rect">
            <a:avLst/>
          </a:prstGeom>
        </p:spPr>
      </p:pic>
      <p:sp>
        <p:nvSpPr>
          <p:cNvPr id="3" name="TextBox 2">
            <a:extLst>
              <a:ext uri="{FF2B5EF4-FFF2-40B4-BE49-F238E27FC236}">
                <a16:creationId xmlns:a16="http://schemas.microsoft.com/office/drawing/2014/main" id="{468DF8A6-9173-46A7-BA1D-D5A8846A527C}"/>
              </a:ext>
            </a:extLst>
          </p:cNvPr>
          <p:cNvSpPr txBox="1"/>
          <p:nvPr/>
        </p:nvSpPr>
        <p:spPr>
          <a:xfrm>
            <a:off x="1060076" y="1107124"/>
            <a:ext cx="10071848" cy="461665"/>
          </a:xfrm>
          <a:prstGeom prst="rect">
            <a:avLst/>
          </a:prstGeom>
          <a:noFill/>
        </p:spPr>
        <p:txBody>
          <a:bodyPr wrap="square" rtlCol="0">
            <a:spAutoFit/>
          </a:bodyPr>
          <a:lstStyle/>
          <a:p>
            <a:pPr algn="ctr"/>
            <a:r>
              <a:rPr lang="en-US" sz="2400" dirty="0"/>
              <a:t>Example of Logistic Regression Code</a:t>
            </a:r>
          </a:p>
        </p:txBody>
      </p:sp>
    </p:spTree>
    <p:extLst>
      <p:ext uri="{BB962C8B-B14F-4D97-AF65-F5344CB8AC3E}">
        <p14:creationId xmlns:p14="http://schemas.microsoft.com/office/powerpoint/2010/main" val="2585315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05E3D1-D26E-4839-9836-E6D5DC510F88}"/>
              </a:ext>
            </a:extLst>
          </p:cNvPr>
          <p:cNvPicPr>
            <a:picLocks noChangeAspect="1"/>
          </p:cNvPicPr>
          <p:nvPr/>
        </p:nvPicPr>
        <p:blipFill>
          <a:blip r:embed="rId2"/>
          <a:stretch>
            <a:fillRect/>
          </a:stretch>
        </p:blipFill>
        <p:spPr>
          <a:xfrm>
            <a:off x="166577" y="1127826"/>
            <a:ext cx="6096000" cy="1476375"/>
          </a:xfrm>
          <a:prstGeom prst="rect">
            <a:avLst/>
          </a:prstGeom>
          <a:ln>
            <a:solidFill>
              <a:schemeClr val="tx1"/>
            </a:solidFill>
          </a:ln>
        </p:spPr>
      </p:pic>
      <p:pic>
        <p:nvPicPr>
          <p:cNvPr id="3" name="Picture 2">
            <a:extLst>
              <a:ext uri="{FF2B5EF4-FFF2-40B4-BE49-F238E27FC236}">
                <a16:creationId xmlns:a16="http://schemas.microsoft.com/office/drawing/2014/main" id="{8DCEF1DA-7ECE-4841-A3D6-5078555FE113}"/>
              </a:ext>
            </a:extLst>
          </p:cNvPr>
          <p:cNvPicPr>
            <a:picLocks noChangeAspect="1"/>
          </p:cNvPicPr>
          <p:nvPr/>
        </p:nvPicPr>
        <p:blipFill>
          <a:blip r:embed="rId3"/>
          <a:stretch>
            <a:fillRect/>
          </a:stretch>
        </p:blipFill>
        <p:spPr>
          <a:xfrm>
            <a:off x="5774495" y="3590436"/>
            <a:ext cx="5619048" cy="1038095"/>
          </a:xfrm>
          <a:prstGeom prst="rect">
            <a:avLst/>
          </a:prstGeom>
          <a:ln>
            <a:solidFill>
              <a:schemeClr val="tx1"/>
            </a:solidFill>
          </a:ln>
        </p:spPr>
      </p:pic>
      <p:sp>
        <p:nvSpPr>
          <p:cNvPr id="4" name="Arrow: Curved Right 3">
            <a:extLst>
              <a:ext uri="{FF2B5EF4-FFF2-40B4-BE49-F238E27FC236}">
                <a16:creationId xmlns:a16="http://schemas.microsoft.com/office/drawing/2014/main" id="{65988B83-53C3-4BD2-B8E8-F8EF963CA989}"/>
              </a:ext>
            </a:extLst>
          </p:cNvPr>
          <p:cNvSpPr/>
          <p:nvPr/>
        </p:nvSpPr>
        <p:spPr>
          <a:xfrm>
            <a:off x="4598504" y="2859157"/>
            <a:ext cx="715617" cy="113968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BE557EFD-55A5-4420-9EE7-5AE5B9D6514C}"/>
              </a:ext>
            </a:extLst>
          </p:cNvPr>
          <p:cNvSpPr txBox="1"/>
          <p:nvPr/>
        </p:nvSpPr>
        <p:spPr>
          <a:xfrm>
            <a:off x="2266122" y="238539"/>
            <a:ext cx="8083826" cy="369332"/>
          </a:xfrm>
          <a:prstGeom prst="rect">
            <a:avLst/>
          </a:prstGeom>
          <a:noFill/>
        </p:spPr>
        <p:txBody>
          <a:bodyPr wrap="square" rtlCol="0">
            <a:spAutoFit/>
          </a:bodyPr>
          <a:lstStyle/>
          <a:p>
            <a:pPr algn="ctr"/>
            <a:r>
              <a:rPr lang="en-US" dirty="0"/>
              <a:t>Applying Logistic Regression to Example 2 Using Different Software Packages</a:t>
            </a:r>
          </a:p>
        </p:txBody>
      </p:sp>
      <p:pic>
        <p:nvPicPr>
          <p:cNvPr id="6" name="Picture 5">
            <a:extLst>
              <a:ext uri="{FF2B5EF4-FFF2-40B4-BE49-F238E27FC236}">
                <a16:creationId xmlns:a16="http://schemas.microsoft.com/office/drawing/2014/main" id="{D1DF45EA-63A9-4DB4-AC47-DFE39B145166}"/>
              </a:ext>
            </a:extLst>
          </p:cNvPr>
          <p:cNvPicPr>
            <a:picLocks noChangeAspect="1"/>
          </p:cNvPicPr>
          <p:nvPr/>
        </p:nvPicPr>
        <p:blipFill>
          <a:blip r:embed="rId4"/>
          <a:stretch>
            <a:fillRect/>
          </a:stretch>
        </p:blipFill>
        <p:spPr>
          <a:xfrm>
            <a:off x="357905" y="4724667"/>
            <a:ext cx="11476190" cy="2133333"/>
          </a:xfrm>
          <a:prstGeom prst="rect">
            <a:avLst/>
          </a:prstGeom>
        </p:spPr>
      </p:pic>
      <p:sp>
        <p:nvSpPr>
          <p:cNvPr id="7" name="TextBox 6">
            <a:extLst>
              <a:ext uri="{FF2B5EF4-FFF2-40B4-BE49-F238E27FC236}">
                <a16:creationId xmlns:a16="http://schemas.microsoft.com/office/drawing/2014/main" id="{9B5C8A48-6559-4AF1-9CDC-94000E63923D}"/>
              </a:ext>
            </a:extLst>
          </p:cNvPr>
          <p:cNvSpPr txBox="1"/>
          <p:nvPr/>
        </p:nvSpPr>
        <p:spPr>
          <a:xfrm>
            <a:off x="3896139" y="2805311"/>
            <a:ext cx="3207026" cy="369332"/>
          </a:xfrm>
          <a:prstGeom prst="rect">
            <a:avLst/>
          </a:prstGeom>
          <a:noFill/>
        </p:spPr>
        <p:txBody>
          <a:bodyPr wrap="square" rtlCol="0">
            <a:spAutoFit/>
          </a:bodyPr>
          <a:lstStyle/>
          <a:p>
            <a:r>
              <a:rPr lang="en-US" dirty="0"/>
              <a:t>SPM</a:t>
            </a:r>
          </a:p>
        </p:txBody>
      </p:sp>
      <p:sp>
        <p:nvSpPr>
          <p:cNvPr id="8" name="TextBox 7">
            <a:extLst>
              <a:ext uri="{FF2B5EF4-FFF2-40B4-BE49-F238E27FC236}">
                <a16:creationId xmlns:a16="http://schemas.microsoft.com/office/drawing/2014/main" id="{566C02F3-686F-48D9-A1BF-9B99EA0B1ABF}"/>
              </a:ext>
            </a:extLst>
          </p:cNvPr>
          <p:cNvSpPr txBox="1"/>
          <p:nvPr/>
        </p:nvSpPr>
        <p:spPr>
          <a:xfrm>
            <a:off x="100316" y="4443865"/>
            <a:ext cx="3207026" cy="369332"/>
          </a:xfrm>
          <a:prstGeom prst="rect">
            <a:avLst/>
          </a:prstGeom>
          <a:noFill/>
        </p:spPr>
        <p:txBody>
          <a:bodyPr wrap="square" rtlCol="0">
            <a:spAutoFit/>
          </a:bodyPr>
          <a:lstStyle/>
          <a:p>
            <a:pPr algn="ctr"/>
            <a:r>
              <a:rPr lang="en-US" dirty="0"/>
              <a:t>Rapidminer</a:t>
            </a:r>
          </a:p>
        </p:txBody>
      </p:sp>
    </p:spTree>
    <p:extLst>
      <p:ext uri="{BB962C8B-B14F-4D97-AF65-F5344CB8AC3E}">
        <p14:creationId xmlns:p14="http://schemas.microsoft.com/office/powerpoint/2010/main" val="1367431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A3BD9E-7A17-497C-96E4-E8955FFF0610}"/>
              </a:ext>
            </a:extLst>
          </p:cNvPr>
          <p:cNvSpPr/>
          <p:nvPr/>
        </p:nvSpPr>
        <p:spPr>
          <a:xfrm>
            <a:off x="3048000" y="2487780"/>
            <a:ext cx="6096000" cy="923330"/>
          </a:xfrm>
          <a:prstGeom prst="rect">
            <a:avLst/>
          </a:prstGeom>
        </p:spPr>
        <p:txBody>
          <a:bodyPr>
            <a:spAutoFit/>
          </a:bodyPr>
          <a:lstStyle/>
          <a:p>
            <a:r>
              <a:rPr lang="en-US" dirty="0">
                <a:hlinkClick r:id="rId2"/>
              </a:rPr>
              <a:t>https://www.bing.com/videos/search?q=logistic+cost+function&amp;&amp;view=detail&amp;mid=E4E30AABEED7EAB97BB0E4E30AABEED7EAB97BB0&amp;&amp;FORM=VRDGAR</a:t>
            </a:r>
            <a:r>
              <a:rPr lang="en-US" dirty="0"/>
              <a:t> </a:t>
            </a:r>
          </a:p>
        </p:txBody>
      </p:sp>
      <p:sp>
        <p:nvSpPr>
          <p:cNvPr id="6" name="Rectangle 5">
            <a:extLst>
              <a:ext uri="{FF2B5EF4-FFF2-40B4-BE49-F238E27FC236}">
                <a16:creationId xmlns:a16="http://schemas.microsoft.com/office/drawing/2014/main" id="{6964D342-A838-444C-BA55-B071510D765E}"/>
              </a:ext>
            </a:extLst>
          </p:cNvPr>
          <p:cNvSpPr/>
          <p:nvPr/>
        </p:nvSpPr>
        <p:spPr>
          <a:xfrm>
            <a:off x="3048000" y="1624195"/>
            <a:ext cx="4914935" cy="369332"/>
          </a:xfrm>
          <a:prstGeom prst="rect">
            <a:avLst/>
          </a:prstGeom>
        </p:spPr>
        <p:txBody>
          <a:bodyPr wrap="none">
            <a:spAutoFit/>
          </a:bodyPr>
          <a:lstStyle/>
          <a:p>
            <a:r>
              <a:rPr lang="en-US" dirty="0">
                <a:hlinkClick r:id="rId3"/>
              </a:rPr>
              <a:t>https://www.youtube.com/watch?v=HIQlmHxI6-0</a:t>
            </a:r>
            <a:r>
              <a:rPr lang="en-US" dirty="0"/>
              <a:t> </a:t>
            </a:r>
          </a:p>
        </p:txBody>
      </p:sp>
      <p:sp>
        <p:nvSpPr>
          <p:cNvPr id="3" name="Rectangle 2">
            <a:extLst>
              <a:ext uri="{FF2B5EF4-FFF2-40B4-BE49-F238E27FC236}">
                <a16:creationId xmlns:a16="http://schemas.microsoft.com/office/drawing/2014/main" id="{F0AC1B99-1347-4887-96C0-18ED6848125E}"/>
              </a:ext>
            </a:extLst>
          </p:cNvPr>
          <p:cNvSpPr/>
          <p:nvPr/>
        </p:nvSpPr>
        <p:spPr>
          <a:xfrm>
            <a:off x="3048000" y="3905363"/>
            <a:ext cx="5158272" cy="369332"/>
          </a:xfrm>
          <a:prstGeom prst="rect">
            <a:avLst/>
          </a:prstGeom>
        </p:spPr>
        <p:txBody>
          <a:bodyPr wrap="none">
            <a:spAutoFit/>
          </a:bodyPr>
          <a:lstStyle/>
          <a:p>
            <a:r>
              <a:rPr lang="en-US" dirty="0">
                <a:hlinkClick r:id="rId4"/>
              </a:rPr>
              <a:t>https://www.youtube.com/watch?v=blWpQyHCwHE</a:t>
            </a:r>
            <a:r>
              <a:rPr lang="en-US" dirty="0"/>
              <a:t> </a:t>
            </a:r>
          </a:p>
        </p:txBody>
      </p:sp>
      <p:sp>
        <p:nvSpPr>
          <p:cNvPr id="4" name="Rectangle 3">
            <a:extLst>
              <a:ext uri="{FF2B5EF4-FFF2-40B4-BE49-F238E27FC236}">
                <a16:creationId xmlns:a16="http://schemas.microsoft.com/office/drawing/2014/main" id="{2A2EDF01-A517-4C76-9E7B-9ED9C5F3E1A9}"/>
              </a:ext>
            </a:extLst>
          </p:cNvPr>
          <p:cNvSpPr/>
          <p:nvPr/>
        </p:nvSpPr>
        <p:spPr>
          <a:xfrm>
            <a:off x="3048000" y="4758618"/>
            <a:ext cx="5076839" cy="369332"/>
          </a:xfrm>
          <a:prstGeom prst="rect">
            <a:avLst/>
          </a:prstGeom>
        </p:spPr>
        <p:txBody>
          <a:bodyPr wrap="none">
            <a:spAutoFit/>
          </a:bodyPr>
          <a:lstStyle/>
          <a:p>
            <a:r>
              <a:rPr lang="en-US" dirty="0">
                <a:hlinkClick r:id="rId5"/>
              </a:rPr>
              <a:t>https://www.youtube.com/watch?v=W9iWNJNFzQI</a:t>
            </a:r>
            <a:r>
              <a:rPr lang="en-US" dirty="0"/>
              <a:t> </a:t>
            </a:r>
          </a:p>
        </p:txBody>
      </p:sp>
      <p:sp>
        <p:nvSpPr>
          <p:cNvPr id="5" name="TextBox 4">
            <a:extLst>
              <a:ext uri="{FF2B5EF4-FFF2-40B4-BE49-F238E27FC236}">
                <a16:creationId xmlns:a16="http://schemas.microsoft.com/office/drawing/2014/main" id="{DC79270D-AA78-4220-8AD9-7B25158FCA1C}"/>
              </a:ext>
            </a:extLst>
          </p:cNvPr>
          <p:cNvSpPr txBox="1"/>
          <p:nvPr/>
        </p:nvSpPr>
        <p:spPr>
          <a:xfrm>
            <a:off x="646017" y="298196"/>
            <a:ext cx="10325100" cy="954107"/>
          </a:xfrm>
          <a:prstGeom prst="rect">
            <a:avLst/>
          </a:prstGeom>
          <a:noFill/>
        </p:spPr>
        <p:txBody>
          <a:bodyPr wrap="square" rtlCol="0">
            <a:spAutoFit/>
          </a:bodyPr>
          <a:lstStyle/>
          <a:p>
            <a:pPr algn="ctr"/>
            <a:r>
              <a:rPr lang="en-US" sz="2800" dirty="0"/>
              <a:t>Optional Videos By Andrew Ng (Stanford) That Will Help You</a:t>
            </a:r>
          </a:p>
          <a:p>
            <a:pPr algn="ctr"/>
            <a:r>
              <a:rPr lang="en-US" sz="2800" dirty="0"/>
              <a:t>You Will Cover This in Depth in MDS 556</a:t>
            </a:r>
          </a:p>
        </p:txBody>
      </p:sp>
      <p:sp>
        <p:nvSpPr>
          <p:cNvPr id="7" name="TextBox 6">
            <a:extLst>
              <a:ext uri="{FF2B5EF4-FFF2-40B4-BE49-F238E27FC236}">
                <a16:creationId xmlns:a16="http://schemas.microsoft.com/office/drawing/2014/main" id="{5F786343-DC04-4DB6-8986-2F8335EFD23D}"/>
              </a:ext>
            </a:extLst>
          </p:cNvPr>
          <p:cNvSpPr txBox="1"/>
          <p:nvPr/>
        </p:nvSpPr>
        <p:spPr>
          <a:xfrm>
            <a:off x="774700" y="5613400"/>
            <a:ext cx="10071100" cy="646331"/>
          </a:xfrm>
          <a:prstGeom prst="rect">
            <a:avLst/>
          </a:prstGeom>
          <a:noFill/>
        </p:spPr>
        <p:txBody>
          <a:bodyPr wrap="square" rtlCol="0">
            <a:spAutoFit/>
          </a:bodyPr>
          <a:lstStyle/>
          <a:p>
            <a:r>
              <a:rPr lang="en-US" dirty="0"/>
              <a:t>Also, part 8 of the Salford Systems video by Mikhail provides a helpful discussion on cost functions for logistic regression.</a:t>
            </a:r>
          </a:p>
        </p:txBody>
      </p:sp>
    </p:spTree>
    <p:extLst>
      <p:ext uri="{BB962C8B-B14F-4D97-AF65-F5344CB8AC3E}">
        <p14:creationId xmlns:p14="http://schemas.microsoft.com/office/powerpoint/2010/main" val="723565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F0C6ED-1877-42C2-AC08-37DF91FE11DE}"/>
              </a:ext>
            </a:extLst>
          </p:cNvPr>
          <p:cNvPicPr>
            <a:picLocks noChangeAspect="1"/>
          </p:cNvPicPr>
          <p:nvPr/>
        </p:nvPicPr>
        <p:blipFill>
          <a:blip r:embed="rId2"/>
          <a:stretch>
            <a:fillRect/>
          </a:stretch>
        </p:blipFill>
        <p:spPr>
          <a:xfrm>
            <a:off x="3935414" y="1521020"/>
            <a:ext cx="5195988" cy="3244705"/>
          </a:xfrm>
          <a:prstGeom prst="rect">
            <a:avLst/>
          </a:prstGeom>
        </p:spPr>
      </p:pic>
      <p:sp>
        <p:nvSpPr>
          <p:cNvPr id="3" name="TextBox 2">
            <a:extLst>
              <a:ext uri="{FF2B5EF4-FFF2-40B4-BE49-F238E27FC236}">
                <a16:creationId xmlns:a16="http://schemas.microsoft.com/office/drawing/2014/main" id="{BE350C7B-B9BE-41F2-AC0D-6EC40588A5FE}"/>
              </a:ext>
            </a:extLst>
          </p:cNvPr>
          <p:cNvSpPr txBox="1"/>
          <p:nvPr/>
        </p:nvSpPr>
        <p:spPr>
          <a:xfrm>
            <a:off x="245806" y="1976284"/>
            <a:ext cx="2880852" cy="923330"/>
          </a:xfrm>
          <a:prstGeom prst="rect">
            <a:avLst/>
          </a:prstGeom>
          <a:noFill/>
        </p:spPr>
        <p:txBody>
          <a:bodyPr wrap="square" rtlCol="0">
            <a:spAutoFit/>
          </a:bodyPr>
          <a:lstStyle/>
          <a:p>
            <a:r>
              <a:rPr lang="en-US" dirty="0"/>
              <a:t>Learning Rate</a:t>
            </a:r>
          </a:p>
          <a:p>
            <a:endParaRPr lang="en-US" dirty="0"/>
          </a:p>
          <a:p>
            <a:r>
              <a:rPr lang="en-US" dirty="0"/>
              <a:t>Epochs</a:t>
            </a:r>
          </a:p>
        </p:txBody>
      </p:sp>
      <p:sp>
        <p:nvSpPr>
          <p:cNvPr id="4" name="Rectangle 3">
            <a:extLst>
              <a:ext uri="{FF2B5EF4-FFF2-40B4-BE49-F238E27FC236}">
                <a16:creationId xmlns:a16="http://schemas.microsoft.com/office/drawing/2014/main" id="{AA13476A-81EC-4C0E-BCC2-189660AA0113}"/>
              </a:ext>
            </a:extLst>
          </p:cNvPr>
          <p:cNvSpPr/>
          <p:nvPr/>
        </p:nvSpPr>
        <p:spPr>
          <a:xfrm>
            <a:off x="7819327" y="4507345"/>
            <a:ext cx="727587" cy="258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1B8C4B-405E-4377-9F9B-841F6BD0B2BC}"/>
              </a:ext>
            </a:extLst>
          </p:cNvPr>
          <p:cNvSpPr/>
          <p:nvPr/>
        </p:nvSpPr>
        <p:spPr>
          <a:xfrm>
            <a:off x="8111571" y="4378155"/>
            <a:ext cx="727587" cy="258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CAADF91-14B0-4E2E-9397-3594B6D1ED72}"/>
              </a:ext>
            </a:extLst>
          </p:cNvPr>
          <p:cNvSpPr txBox="1"/>
          <p:nvPr/>
        </p:nvSpPr>
        <p:spPr>
          <a:xfrm>
            <a:off x="5519473" y="4507345"/>
            <a:ext cx="2299854" cy="369332"/>
          </a:xfrm>
          <a:prstGeom prst="rect">
            <a:avLst/>
          </a:prstGeom>
          <a:noFill/>
        </p:spPr>
        <p:txBody>
          <a:bodyPr wrap="square" rtlCol="0">
            <a:spAutoFit/>
          </a:bodyPr>
          <a:lstStyle/>
          <a:p>
            <a:r>
              <a:rPr lang="en-US" dirty="0"/>
              <a:t>Coefficient Values</a:t>
            </a:r>
          </a:p>
        </p:txBody>
      </p:sp>
      <p:sp>
        <p:nvSpPr>
          <p:cNvPr id="7" name="TextBox 6">
            <a:extLst>
              <a:ext uri="{FF2B5EF4-FFF2-40B4-BE49-F238E27FC236}">
                <a16:creationId xmlns:a16="http://schemas.microsoft.com/office/drawing/2014/main" id="{7FFC936E-FF3E-41C5-9A4B-8FEA86EC6FC4}"/>
              </a:ext>
            </a:extLst>
          </p:cNvPr>
          <p:cNvSpPr txBox="1"/>
          <p:nvPr/>
        </p:nvSpPr>
        <p:spPr>
          <a:xfrm>
            <a:off x="1143000" y="209930"/>
            <a:ext cx="10210800" cy="830997"/>
          </a:xfrm>
          <a:prstGeom prst="rect">
            <a:avLst/>
          </a:prstGeom>
          <a:noFill/>
        </p:spPr>
        <p:txBody>
          <a:bodyPr wrap="square" rtlCol="0">
            <a:spAutoFit/>
          </a:bodyPr>
          <a:lstStyle/>
          <a:p>
            <a:pPr algn="ctr"/>
            <a:r>
              <a:rPr lang="en-US" sz="2400" dirty="0"/>
              <a:t>Stochastic Gradient Descent Enables Us to Identify Coefficient Values That Satisfy a Global Minimum of a Cost Function</a:t>
            </a:r>
          </a:p>
        </p:txBody>
      </p:sp>
    </p:spTree>
    <p:extLst>
      <p:ext uri="{BB962C8B-B14F-4D97-AF65-F5344CB8AC3E}">
        <p14:creationId xmlns:p14="http://schemas.microsoft.com/office/powerpoint/2010/main" val="2192019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162" y="671512"/>
            <a:ext cx="11877675" cy="5514975"/>
          </a:xfrm>
          <a:prstGeom prst="rect">
            <a:avLst/>
          </a:prstGeom>
        </p:spPr>
      </p:pic>
      <p:sp>
        <p:nvSpPr>
          <p:cNvPr id="3" name="TextBox 2">
            <a:extLst>
              <a:ext uri="{FF2B5EF4-FFF2-40B4-BE49-F238E27FC236}">
                <a16:creationId xmlns:a16="http://schemas.microsoft.com/office/drawing/2014/main" id="{07A2858C-10A3-4517-884A-3843D5CAB471}"/>
              </a:ext>
            </a:extLst>
          </p:cNvPr>
          <p:cNvSpPr txBox="1"/>
          <p:nvPr/>
        </p:nvSpPr>
        <p:spPr>
          <a:xfrm>
            <a:off x="6599103" y="242371"/>
            <a:ext cx="4461831" cy="2031325"/>
          </a:xfrm>
          <a:prstGeom prst="rect">
            <a:avLst/>
          </a:prstGeom>
          <a:noFill/>
        </p:spPr>
        <p:txBody>
          <a:bodyPr wrap="square" rtlCol="0">
            <a:spAutoFit/>
          </a:bodyPr>
          <a:lstStyle/>
          <a:p>
            <a:r>
              <a:rPr lang="en-US" dirty="0">
                <a:solidFill>
                  <a:srgbClr val="0070C0"/>
                </a:solidFill>
              </a:rPr>
              <a:t>We discovered that quotes are related to performance, but do we just robotically demand more quotes or do we use the information to engage people to improve the process? </a:t>
            </a:r>
          </a:p>
          <a:p>
            <a:endParaRPr lang="en-US" dirty="0">
              <a:solidFill>
                <a:srgbClr val="0070C0"/>
              </a:solidFill>
            </a:endParaRPr>
          </a:p>
          <a:p>
            <a:r>
              <a:rPr lang="en-US" dirty="0">
                <a:solidFill>
                  <a:srgbClr val="0070C0"/>
                </a:solidFill>
              </a:rPr>
              <a:t>No, we engage the people in the process.</a:t>
            </a:r>
          </a:p>
        </p:txBody>
      </p:sp>
      <p:sp>
        <p:nvSpPr>
          <p:cNvPr id="4" name="TextBox 3">
            <a:extLst>
              <a:ext uri="{FF2B5EF4-FFF2-40B4-BE49-F238E27FC236}">
                <a16:creationId xmlns:a16="http://schemas.microsoft.com/office/drawing/2014/main" id="{08DBC6F4-FFE4-4A95-8CAE-4CB1F39066D1}"/>
              </a:ext>
            </a:extLst>
          </p:cNvPr>
          <p:cNvSpPr txBox="1"/>
          <p:nvPr/>
        </p:nvSpPr>
        <p:spPr>
          <a:xfrm>
            <a:off x="1178805" y="1916935"/>
            <a:ext cx="3745735" cy="369332"/>
          </a:xfrm>
          <a:prstGeom prst="rect">
            <a:avLst/>
          </a:prstGeom>
          <a:noFill/>
        </p:spPr>
        <p:txBody>
          <a:bodyPr wrap="square" rtlCol="0">
            <a:spAutoFit/>
          </a:bodyPr>
          <a:lstStyle/>
          <a:p>
            <a:r>
              <a:rPr lang="en-US" dirty="0">
                <a:solidFill>
                  <a:schemeClr val="accent1"/>
                </a:solidFill>
              </a:rPr>
              <a:t>Also, can we improve efficiency here?</a:t>
            </a:r>
          </a:p>
        </p:txBody>
      </p:sp>
      <p:cxnSp>
        <p:nvCxnSpPr>
          <p:cNvPr id="6" name="Straight Arrow Connector 5">
            <a:extLst>
              <a:ext uri="{FF2B5EF4-FFF2-40B4-BE49-F238E27FC236}">
                <a16:creationId xmlns:a16="http://schemas.microsoft.com/office/drawing/2014/main" id="{5427C81E-7B10-4C5F-A290-31F80130B4C7}"/>
              </a:ext>
            </a:extLst>
          </p:cNvPr>
          <p:cNvCxnSpPr/>
          <p:nvPr/>
        </p:nvCxnSpPr>
        <p:spPr>
          <a:xfrm>
            <a:off x="1983036" y="2273696"/>
            <a:ext cx="1377109" cy="1155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D3642D5-77FD-4CA3-BE46-4C9FB627D22E}"/>
              </a:ext>
            </a:extLst>
          </p:cNvPr>
          <p:cNvSpPr txBox="1"/>
          <p:nvPr/>
        </p:nvSpPr>
        <p:spPr>
          <a:xfrm>
            <a:off x="1983036" y="5709684"/>
            <a:ext cx="3237550" cy="923330"/>
          </a:xfrm>
          <a:prstGeom prst="rect">
            <a:avLst/>
          </a:prstGeom>
          <a:noFill/>
        </p:spPr>
        <p:txBody>
          <a:bodyPr wrap="square" rtlCol="0">
            <a:spAutoFit/>
          </a:bodyPr>
          <a:lstStyle/>
          <a:p>
            <a:r>
              <a:rPr lang="en-US" dirty="0">
                <a:solidFill>
                  <a:srgbClr val="0070C0"/>
                </a:solidFill>
              </a:rPr>
              <a:t>By deleting duplicate rows, we can check to see if all leads are being followed up.</a:t>
            </a:r>
          </a:p>
        </p:txBody>
      </p:sp>
      <p:sp>
        <p:nvSpPr>
          <p:cNvPr id="7" name="TextBox 6">
            <a:extLst>
              <a:ext uri="{FF2B5EF4-FFF2-40B4-BE49-F238E27FC236}">
                <a16:creationId xmlns:a16="http://schemas.microsoft.com/office/drawing/2014/main" id="{4CF76AFA-DE70-4C77-9091-201C3DFE994E}"/>
              </a:ext>
            </a:extLst>
          </p:cNvPr>
          <p:cNvSpPr txBox="1"/>
          <p:nvPr/>
        </p:nvSpPr>
        <p:spPr>
          <a:xfrm>
            <a:off x="5496858" y="5948086"/>
            <a:ext cx="6261707" cy="923330"/>
          </a:xfrm>
          <a:prstGeom prst="rect">
            <a:avLst/>
          </a:prstGeom>
          <a:noFill/>
        </p:spPr>
        <p:txBody>
          <a:bodyPr wrap="square" rtlCol="0">
            <a:spAutoFit/>
          </a:bodyPr>
          <a:lstStyle/>
          <a:p>
            <a:r>
              <a:rPr lang="en-US" dirty="0">
                <a:solidFill>
                  <a:srgbClr val="FF0000"/>
                </a:solidFill>
              </a:rPr>
              <a:t>The need for more quotes is a hypothesis at this point. Why would you send a quote to a potential customer who says: “</a:t>
            </a:r>
            <a:r>
              <a:rPr lang="en-US" i="1" dirty="0">
                <a:solidFill>
                  <a:srgbClr val="FF0000"/>
                </a:solidFill>
              </a:rPr>
              <a:t>Don’t bother me, I am not interested!”</a:t>
            </a:r>
          </a:p>
        </p:txBody>
      </p:sp>
    </p:spTree>
    <p:extLst>
      <p:ext uri="{BB962C8B-B14F-4D97-AF65-F5344CB8AC3E}">
        <p14:creationId xmlns:p14="http://schemas.microsoft.com/office/powerpoint/2010/main" val="2547759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A2ACCA-3684-4641-93FA-E9012ADA11F4}"/>
              </a:ext>
            </a:extLst>
          </p:cNvPr>
          <p:cNvPicPr>
            <a:picLocks noChangeAspect="1"/>
          </p:cNvPicPr>
          <p:nvPr/>
        </p:nvPicPr>
        <p:blipFill>
          <a:blip r:embed="rId2"/>
          <a:stretch>
            <a:fillRect/>
          </a:stretch>
        </p:blipFill>
        <p:spPr>
          <a:xfrm>
            <a:off x="177141" y="2204986"/>
            <a:ext cx="10991850" cy="3048000"/>
          </a:xfrm>
          <a:prstGeom prst="rect">
            <a:avLst/>
          </a:prstGeom>
        </p:spPr>
      </p:pic>
      <p:pic>
        <p:nvPicPr>
          <p:cNvPr id="3" name="Picture 2">
            <a:extLst>
              <a:ext uri="{FF2B5EF4-FFF2-40B4-BE49-F238E27FC236}">
                <a16:creationId xmlns:a16="http://schemas.microsoft.com/office/drawing/2014/main" id="{BB4B4BEC-F11B-47E4-A4B2-9919148F74E2}"/>
              </a:ext>
            </a:extLst>
          </p:cNvPr>
          <p:cNvPicPr>
            <a:picLocks noChangeAspect="1"/>
          </p:cNvPicPr>
          <p:nvPr/>
        </p:nvPicPr>
        <p:blipFill>
          <a:blip r:embed="rId3"/>
          <a:stretch>
            <a:fillRect/>
          </a:stretch>
        </p:blipFill>
        <p:spPr>
          <a:xfrm>
            <a:off x="4162335" y="-67860"/>
            <a:ext cx="3867330" cy="2341493"/>
          </a:xfrm>
          <a:prstGeom prst="rect">
            <a:avLst/>
          </a:prstGeom>
        </p:spPr>
      </p:pic>
      <p:sp>
        <p:nvSpPr>
          <p:cNvPr id="4" name="Rectangle 3">
            <a:extLst>
              <a:ext uri="{FF2B5EF4-FFF2-40B4-BE49-F238E27FC236}">
                <a16:creationId xmlns:a16="http://schemas.microsoft.com/office/drawing/2014/main" id="{EA9A8DFD-4287-491F-86DE-6BB2D0AC440A}"/>
              </a:ext>
            </a:extLst>
          </p:cNvPr>
          <p:cNvSpPr/>
          <p:nvPr/>
        </p:nvSpPr>
        <p:spPr>
          <a:xfrm>
            <a:off x="443841" y="5252986"/>
            <a:ext cx="12433300" cy="1477328"/>
          </a:xfrm>
          <a:prstGeom prst="rect">
            <a:avLst/>
          </a:prstGeom>
        </p:spPr>
        <p:txBody>
          <a:bodyPr wrap="square">
            <a:spAutoFit/>
          </a:bodyPr>
          <a:lstStyle/>
          <a:p>
            <a:r>
              <a:rPr lang="en-US" dirty="0">
                <a:latin typeface="Courier New" panose="02070309020205020404" pitchFamily="49" charset="0"/>
              </a:rPr>
              <a:t>score = -7.067 -1.081*(LEAD_SOURCE = “Trade Show")- 4.123*(OFFICE = "North")- 0.048*FOLL_UP + 1.676*CRITERIA;</a:t>
            </a:r>
          </a:p>
          <a:p>
            <a:r>
              <a:rPr lang="en-US" dirty="0" err="1">
                <a:latin typeface="Courier New" panose="02070309020205020404" pitchFamily="49" charset="0"/>
              </a:rPr>
              <a:t>expbx</a:t>
            </a:r>
            <a:r>
              <a:rPr lang="en-US" dirty="0">
                <a:latin typeface="Courier New" panose="02070309020205020404" pitchFamily="49" charset="0"/>
              </a:rPr>
              <a:t> = exp(score);</a:t>
            </a:r>
          </a:p>
          <a:p>
            <a:r>
              <a:rPr lang="en-US" dirty="0" err="1">
                <a:latin typeface="Courier New" panose="02070309020205020404" pitchFamily="49" charset="0"/>
              </a:rPr>
              <a:t>sum_expbx</a:t>
            </a:r>
            <a:r>
              <a:rPr lang="en-US" dirty="0">
                <a:latin typeface="Courier New" panose="02070309020205020404" pitchFamily="49" charset="0"/>
              </a:rPr>
              <a:t> = 1.0 + </a:t>
            </a:r>
            <a:r>
              <a:rPr lang="en-US" dirty="0" err="1">
                <a:latin typeface="Courier New" panose="02070309020205020404" pitchFamily="49" charset="0"/>
              </a:rPr>
              <a:t>expbx</a:t>
            </a:r>
            <a:r>
              <a:rPr lang="en-US" dirty="0">
                <a:latin typeface="Courier New" panose="02070309020205020404" pitchFamily="49" charset="0"/>
              </a:rPr>
              <a:t>;</a:t>
            </a:r>
          </a:p>
          <a:p>
            <a:r>
              <a:rPr lang="en-US" dirty="0">
                <a:latin typeface="Courier New" panose="02070309020205020404" pitchFamily="49" charset="0"/>
              </a:rPr>
              <a:t>prob = </a:t>
            </a:r>
            <a:r>
              <a:rPr lang="en-US" dirty="0" err="1">
                <a:latin typeface="Courier New" panose="02070309020205020404" pitchFamily="49" charset="0"/>
              </a:rPr>
              <a:t>expbx</a:t>
            </a:r>
            <a:r>
              <a:rPr lang="en-US" dirty="0">
                <a:latin typeface="Courier New" panose="02070309020205020404" pitchFamily="49" charset="0"/>
              </a:rPr>
              <a:t> / </a:t>
            </a:r>
            <a:r>
              <a:rPr lang="en-US" dirty="0" err="1">
                <a:latin typeface="Courier New" panose="02070309020205020404" pitchFamily="49" charset="0"/>
              </a:rPr>
              <a:t>sum_expbx</a:t>
            </a:r>
            <a:r>
              <a:rPr lang="en-US" dirty="0">
                <a:latin typeface="Courier New" panose="02070309020205020404" pitchFamily="49" charset="0"/>
              </a:rPr>
              <a:t>; </a:t>
            </a:r>
          </a:p>
        </p:txBody>
      </p:sp>
      <p:sp>
        <p:nvSpPr>
          <p:cNvPr id="5" name="TextBox 4">
            <a:extLst>
              <a:ext uri="{FF2B5EF4-FFF2-40B4-BE49-F238E27FC236}">
                <a16:creationId xmlns:a16="http://schemas.microsoft.com/office/drawing/2014/main" id="{F36254B2-8362-4C14-8C60-B5B21B093F2D}"/>
              </a:ext>
            </a:extLst>
          </p:cNvPr>
          <p:cNvSpPr txBox="1"/>
          <p:nvPr/>
        </p:nvSpPr>
        <p:spPr>
          <a:xfrm>
            <a:off x="627961" y="749147"/>
            <a:ext cx="2897437" cy="923330"/>
          </a:xfrm>
          <a:prstGeom prst="rect">
            <a:avLst/>
          </a:prstGeom>
          <a:noFill/>
        </p:spPr>
        <p:txBody>
          <a:bodyPr wrap="square" rtlCol="0">
            <a:spAutoFit/>
          </a:bodyPr>
          <a:lstStyle/>
          <a:p>
            <a:r>
              <a:rPr lang="en-US" dirty="0"/>
              <a:t>The process produces the values of the parameters theta</a:t>
            </a:r>
          </a:p>
        </p:txBody>
      </p:sp>
    </p:spTree>
    <p:extLst>
      <p:ext uri="{BB962C8B-B14F-4D97-AF65-F5344CB8AC3E}">
        <p14:creationId xmlns:p14="http://schemas.microsoft.com/office/powerpoint/2010/main" val="2914908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785FDA-35DF-49AD-AB90-ECA47C8AA542}"/>
              </a:ext>
            </a:extLst>
          </p:cNvPr>
          <p:cNvPicPr>
            <a:picLocks noChangeAspect="1"/>
          </p:cNvPicPr>
          <p:nvPr/>
        </p:nvPicPr>
        <p:blipFill>
          <a:blip r:embed="rId2"/>
          <a:stretch>
            <a:fillRect/>
          </a:stretch>
        </p:blipFill>
        <p:spPr>
          <a:xfrm>
            <a:off x="676844" y="1919287"/>
            <a:ext cx="5229225" cy="3019425"/>
          </a:xfrm>
          <a:prstGeom prst="rect">
            <a:avLst/>
          </a:prstGeom>
        </p:spPr>
      </p:pic>
      <p:pic>
        <p:nvPicPr>
          <p:cNvPr id="5" name="Picture 4">
            <a:extLst>
              <a:ext uri="{FF2B5EF4-FFF2-40B4-BE49-F238E27FC236}">
                <a16:creationId xmlns:a16="http://schemas.microsoft.com/office/drawing/2014/main" id="{F4D80A06-0882-43D1-A1B4-1F6D3945FDCA}"/>
              </a:ext>
            </a:extLst>
          </p:cNvPr>
          <p:cNvPicPr>
            <a:picLocks noChangeAspect="1"/>
          </p:cNvPicPr>
          <p:nvPr/>
        </p:nvPicPr>
        <p:blipFill>
          <a:blip r:embed="rId3"/>
          <a:stretch>
            <a:fillRect/>
          </a:stretch>
        </p:blipFill>
        <p:spPr>
          <a:xfrm>
            <a:off x="6595163" y="1433512"/>
            <a:ext cx="5419725" cy="3505200"/>
          </a:xfrm>
          <a:prstGeom prst="rect">
            <a:avLst/>
          </a:prstGeom>
        </p:spPr>
      </p:pic>
      <p:sp>
        <p:nvSpPr>
          <p:cNvPr id="2" name="TextBox 1">
            <a:extLst>
              <a:ext uri="{FF2B5EF4-FFF2-40B4-BE49-F238E27FC236}">
                <a16:creationId xmlns:a16="http://schemas.microsoft.com/office/drawing/2014/main" id="{5F60D7CF-413B-4BF6-B085-2CCAAFFB5499}"/>
              </a:ext>
            </a:extLst>
          </p:cNvPr>
          <p:cNvSpPr txBox="1"/>
          <p:nvPr/>
        </p:nvSpPr>
        <p:spPr>
          <a:xfrm>
            <a:off x="6400800" y="830540"/>
            <a:ext cx="4762500" cy="369332"/>
          </a:xfrm>
          <a:prstGeom prst="rect">
            <a:avLst/>
          </a:prstGeom>
          <a:noFill/>
        </p:spPr>
        <p:txBody>
          <a:bodyPr wrap="square" rtlCol="0">
            <a:spAutoFit/>
          </a:bodyPr>
          <a:lstStyle/>
          <a:p>
            <a:pPr algn="ctr"/>
            <a:r>
              <a:rPr lang="en-US" dirty="0"/>
              <a:t>Scoring the Logistic Regression Model</a:t>
            </a:r>
          </a:p>
        </p:txBody>
      </p:sp>
      <p:sp>
        <p:nvSpPr>
          <p:cNvPr id="3" name="TextBox 2">
            <a:extLst>
              <a:ext uri="{FF2B5EF4-FFF2-40B4-BE49-F238E27FC236}">
                <a16:creationId xmlns:a16="http://schemas.microsoft.com/office/drawing/2014/main" id="{8086E9AB-503D-402C-9CB7-64AD8A831530}"/>
              </a:ext>
            </a:extLst>
          </p:cNvPr>
          <p:cNvSpPr txBox="1"/>
          <p:nvPr/>
        </p:nvSpPr>
        <p:spPr>
          <a:xfrm>
            <a:off x="2710149" y="616945"/>
            <a:ext cx="2324559" cy="1200329"/>
          </a:xfrm>
          <a:prstGeom prst="rect">
            <a:avLst/>
          </a:prstGeom>
          <a:noFill/>
        </p:spPr>
        <p:txBody>
          <a:bodyPr wrap="square" rtlCol="0">
            <a:spAutoFit/>
          </a:bodyPr>
          <a:lstStyle/>
          <a:p>
            <a:r>
              <a:rPr lang="en-US" dirty="0"/>
              <a:t>Machine learning takes unlabeled data never before seen and provides a prediction</a:t>
            </a:r>
          </a:p>
        </p:txBody>
      </p:sp>
      <p:cxnSp>
        <p:nvCxnSpPr>
          <p:cNvPr id="7" name="Straight Arrow Connector 6">
            <a:extLst>
              <a:ext uri="{FF2B5EF4-FFF2-40B4-BE49-F238E27FC236}">
                <a16:creationId xmlns:a16="http://schemas.microsoft.com/office/drawing/2014/main" id="{156935F9-6069-48C2-82D0-209626EEBA78}"/>
              </a:ext>
            </a:extLst>
          </p:cNvPr>
          <p:cNvCxnSpPr>
            <a:cxnSpLocks/>
          </p:cNvCxnSpPr>
          <p:nvPr/>
        </p:nvCxnSpPr>
        <p:spPr>
          <a:xfrm>
            <a:off x="3745735" y="1718631"/>
            <a:ext cx="462708" cy="91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5486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EF9A32-8CCB-43B9-BAF4-A59B9C8EF8EC}"/>
              </a:ext>
            </a:extLst>
          </p:cNvPr>
          <p:cNvPicPr>
            <a:picLocks noChangeAspect="1"/>
          </p:cNvPicPr>
          <p:nvPr/>
        </p:nvPicPr>
        <p:blipFill>
          <a:blip r:embed="rId2"/>
          <a:stretch>
            <a:fillRect/>
          </a:stretch>
        </p:blipFill>
        <p:spPr>
          <a:xfrm>
            <a:off x="918949" y="0"/>
            <a:ext cx="10685714" cy="6228571"/>
          </a:xfrm>
          <a:prstGeom prst="rect">
            <a:avLst/>
          </a:prstGeom>
        </p:spPr>
      </p:pic>
      <p:sp>
        <p:nvSpPr>
          <p:cNvPr id="3" name="TextBox 2">
            <a:extLst>
              <a:ext uri="{FF2B5EF4-FFF2-40B4-BE49-F238E27FC236}">
                <a16:creationId xmlns:a16="http://schemas.microsoft.com/office/drawing/2014/main" id="{4CEAC387-3835-413E-8D03-AB9F2FBCD0B8}"/>
              </a:ext>
            </a:extLst>
          </p:cNvPr>
          <p:cNvSpPr txBox="1"/>
          <p:nvPr/>
        </p:nvSpPr>
        <p:spPr>
          <a:xfrm>
            <a:off x="5300870" y="4956313"/>
            <a:ext cx="1391478" cy="1200329"/>
          </a:xfrm>
          <a:prstGeom prst="rect">
            <a:avLst/>
          </a:prstGeom>
          <a:noFill/>
        </p:spPr>
        <p:txBody>
          <a:bodyPr wrap="square" rtlCol="0">
            <a:spAutoFit/>
          </a:bodyPr>
          <a:lstStyle/>
          <a:p>
            <a:r>
              <a:rPr lang="en-US" dirty="0"/>
              <a:t>Training and Testing Dataset (Historical)</a:t>
            </a:r>
          </a:p>
        </p:txBody>
      </p:sp>
      <p:sp>
        <p:nvSpPr>
          <p:cNvPr id="4" name="TextBox 3">
            <a:extLst>
              <a:ext uri="{FF2B5EF4-FFF2-40B4-BE49-F238E27FC236}">
                <a16:creationId xmlns:a16="http://schemas.microsoft.com/office/drawing/2014/main" id="{D286E0A1-DE6A-4002-8B70-BFDA95B5D924}"/>
              </a:ext>
            </a:extLst>
          </p:cNvPr>
          <p:cNvSpPr txBox="1"/>
          <p:nvPr/>
        </p:nvSpPr>
        <p:spPr>
          <a:xfrm>
            <a:off x="5300870" y="2716696"/>
            <a:ext cx="1484243" cy="646331"/>
          </a:xfrm>
          <a:prstGeom prst="rect">
            <a:avLst/>
          </a:prstGeom>
          <a:noFill/>
        </p:spPr>
        <p:txBody>
          <a:bodyPr wrap="square" rtlCol="0">
            <a:spAutoFit/>
          </a:bodyPr>
          <a:lstStyle/>
          <a:p>
            <a:r>
              <a:rPr lang="en-US" dirty="0"/>
              <a:t>Production Dataset</a:t>
            </a:r>
          </a:p>
        </p:txBody>
      </p:sp>
      <p:pic>
        <p:nvPicPr>
          <p:cNvPr id="1026" name="Picture 2" descr="C:\Users\johna\AppData\Local\Temp\SNAGHTML1784c216.PNG">
            <a:extLst>
              <a:ext uri="{FF2B5EF4-FFF2-40B4-BE49-F238E27FC236}">
                <a16:creationId xmlns:a16="http://schemas.microsoft.com/office/drawing/2014/main" id="{06BAF197-4F7F-48C6-8570-2283E2652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130" y="4120527"/>
            <a:ext cx="5416620" cy="287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48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9740DC-3CC1-4941-8F15-0B5096D2F45D}"/>
              </a:ext>
            </a:extLst>
          </p:cNvPr>
          <p:cNvPicPr>
            <a:picLocks noChangeAspect="1"/>
          </p:cNvPicPr>
          <p:nvPr/>
        </p:nvPicPr>
        <p:blipFill>
          <a:blip r:embed="rId2"/>
          <a:stretch>
            <a:fillRect/>
          </a:stretch>
        </p:blipFill>
        <p:spPr>
          <a:xfrm>
            <a:off x="1414320" y="485775"/>
            <a:ext cx="10182225" cy="5886450"/>
          </a:xfrm>
          <a:prstGeom prst="rect">
            <a:avLst/>
          </a:prstGeom>
        </p:spPr>
      </p:pic>
      <p:sp>
        <p:nvSpPr>
          <p:cNvPr id="3" name="TextBox 2">
            <a:extLst>
              <a:ext uri="{FF2B5EF4-FFF2-40B4-BE49-F238E27FC236}">
                <a16:creationId xmlns:a16="http://schemas.microsoft.com/office/drawing/2014/main" id="{A75E51A6-4E5F-4210-AB26-F0B4D6C771FB}"/>
              </a:ext>
            </a:extLst>
          </p:cNvPr>
          <p:cNvSpPr txBox="1"/>
          <p:nvPr/>
        </p:nvSpPr>
        <p:spPr>
          <a:xfrm>
            <a:off x="109182" y="1842448"/>
            <a:ext cx="1023582" cy="646331"/>
          </a:xfrm>
          <a:prstGeom prst="rect">
            <a:avLst/>
          </a:prstGeom>
          <a:noFill/>
        </p:spPr>
        <p:txBody>
          <a:bodyPr wrap="square" rtlCol="0">
            <a:spAutoFit/>
          </a:bodyPr>
          <a:lstStyle/>
          <a:p>
            <a:r>
              <a:rPr lang="en-US" dirty="0"/>
              <a:t>Courtesy of Intel</a:t>
            </a:r>
          </a:p>
        </p:txBody>
      </p:sp>
      <p:sp>
        <p:nvSpPr>
          <p:cNvPr id="4" name="TextBox 3">
            <a:extLst>
              <a:ext uri="{FF2B5EF4-FFF2-40B4-BE49-F238E27FC236}">
                <a16:creationId xmlns:a16="http://schemas.microsoft.com/office/drawing/2014/main" id="{D67C6FA4-4280-475E-8866-900114C79839}"/>
              </a:ext>
            </a:extLst>
          </p:cNvPr>
          <p:cNvSpPr txBox="1"/>
          <p:nvPr/>
        </p:nvSpPr>
        <p:spPr>
          <a:xfrm>
            <a:off x="771181" y="0"/>
            <a:ext cx="10598226" cy="369332"/>
          </a:xfrm>
          <a:prstGeom prst="rect">
            <a:avLst/>
          </a:prstGeom>
          <a:noFill/>
        </p:spPr>
        <p:txBody>
          <a:bodyPr wrap="square" rtlCol="0">
            <a:spAutoFit/>
          </a:bodyPr>
          <a:lstStyle/>
          <a:p>
            <a:pPr algn="ctr"/>
            <a:r>
              <a:rPr lang="en-US" dirty="0"/>
              <a:t>Dealing with the Problem of Over Fitting</a:t>
            </a:r>
          </a:p>
        </p:txBody>
      </p:sp>
    </p:spTree>
    <p:extLst>
      <p:ext uri="{BB962C8B-B14F-4D97-AF65-F5344CB8AC3E}">
        <p14:creationId xmlns:p14="http://schemas.microsoft.com/office/powerpoint/2010/main" val="3804998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B7CEC4-28DF-401B-A55F-4632A89CC39F}"/>
              </a:ext>
            </a:extLst>
          </p:cNvPr>
          <p:cNvPicPr>
            <a:picLocks noChangeAspect="1"/>
          </p:cNvPicPr>
          <p:nvPr/>
        </p:nvPicPr>
        <p:blipFill>
          <a:blip r:embed="rId2"/>
          <a:stretch>
            <a:fillRect/>
          </a:stretch>
        </p:blipFill>
        <p:spPr>
          <a:xfrm>
            <a:off x="852487" y="738187"/>
            <a:ext cx="10487025" cy="5381625"/>
          </a:xfrm>
          <a:prstGeom prst="rect">
            <a:avLst/>
          </a:prstGeom>
        </p:spPr>
      </p:pic>
    </p:spTree>
    <p:extLst>
      <p:ext uri="{BB962C8B-B14F-4D97-AF65-F5344CB8AC3E}">
        <p14:creationId xmlns:p14="http://schemas.microsoft.com/office/powerpoint/2010/main" val="2964561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62C322-ED29-4394-BD21-FA516F202D7F}"/>
              </a:ext>
            </a:extLst>
          </p:cNvPr>
          <p:cNvPicPr>
            <a:picLocks noChangeAspect="1"/>
          </p:cNvPicPr>
          <p:nvPr/>
        </p:nvPicPr>
        <p:blipFill>
          <a:blip r:embed="rId2"/>
          <a:stretch>
            <a:fillRect/>
          </a:stretch>
        </p:blipFill>
        <p:spPr>
          <a:xfrm>
            <a:off x="776287" y="414337"/>
            <a:ext cx="10639425" cy="6029325"/>
          </a:xfrm>
          <a:prstGeom prst="rect">
            <a:avLst/>
          </a:prstGeom>
        </p:spPr>
      </p:pic>
    </p:spTree>
    <p:extLst>
      <p:ext uri="{BB962C8B-B14F-4D97-AF65-F5344CB8AC3E}">
        <p14:creationId xmlns:p14="http://schemas.microsoft.com/office/powerpoint/2010/main" val="7357127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696714-0F72-49FE-8EAB-74696DE7052D}"/>
              </a:ext>
            </a:extLst>
          </p:cNvPr>
          <p:cNvPicPr>
            <a:picLocks noChangeAspect="1"/>
          </p:cNvPicPr>
          <p:nvPr/>
        </p:nvPicPr>
        <p:blipFill>
          <a:blip r:embed="rId2"/>
          <a:stretch>
            <a:fillRect/>
          </a:stretch>
        </p:blipFill>
        <p:spPr>
          <a:xfrm>
            <a:off x="757237" y="366712"/>
            <a:ext cx="10677525" cy="6124575"/>
          </a:xfrm>
          <a:prstGeom prst="rect">
            <a:avLst/>
          </a:prstGeom>
        </p:spPr>
      </p:pic>
      <p:grpSp>
        <p:nvGrpSpPr>
          <p:cNvPr id="5" name="Group 4">
            <a:extLst>
              <a:ext uri="{FF2B5EF4-FFF2-40B4-BE49-F238E27FC236}">
                <a16:creationId xmlns:a16="http://schemas.microsoft.com/office/drawing/2014/main" id="{72562B82-EB1D-4791-82FD-496290AF291A}"/>
              </a:ext>
            </a:extLst>
          </p:cNvPr>
          <p:cNvGrpSpPr/>
          <p:nvPr/>
        </p:nvGrpSpPr>
        <p:grpSpPr>
          <a:xfrm>
            <a:off x="5079240" y="137143"/>
            <a:ext cx="5324619" cy="923330"/>
            <a:chOff x="5079240" y="137143"/>
            <a:chExt cx="5324619" cy="923330"/>
          </a:xfrm>
        </p:grpSpPr>
        <p:pic>
          <p:nvPicPr>
            <p:cNvPr id="3" name="Picture 2">
              <a:extLst>
                <a:ext uri="{FF2B5EF4-FFF2-40B4-BE49-F238E27FC236}">
                  <a16:creationId xmlns:a16="http://schemas.microsoft.com/office/drawing/2014/main" id="{107E1BCC-7A8D-47BB-9E2A-70FD17AAFE5A}"/>
                </a:ext>
              </a:extLst>
            </p:cNvPr>
            <p:cNvPicPr>
              <a:picLocks noChangeAspect="1"/>
            </p:cNvPicPr>
            <p:nvPr/>
          </p:nvPicPr>
          <p:blipFill>
            <a:blip r:embed="rId3"/>
            <a:stretch>
              <a:fillRect/>
            </a:stretch>
          </p:blipFill>
          <p:spPr>
            <a:xfrm>
              <a:off x="7165359" y="174648"/>
              <a:ext cx="3238500" cy="885825"/>
            </a:xfrm>
            <a:prstGeom prst="rect">
              <a:avLst/>
            </a:prstGeom>
          </p:spPr>
        </p:pic>
        <p:sp>
          <p:nvSpPr>
            <p:cNvPr id="4" name="TextBox 3">
              <a:extLst>
                <a:ext uri="{FF2B5EF4-FFF2-40B4-BE49-F238E27FC236}">
                  <a16:creationId xmlns:a16="http://schemas.microsoft.com/office/drawing/2014/main" id="{562923CA-C929-466A-9EBC-20EBC6C4EDF8}"/>
                </a:ext>
              </a:extLst>
            </p:cNvPr>
            <p:cNvSpPr txBox="1"/>
            <p:nvPr/>
          </p:nvSpPr>
          <p:spPr>
            <a:xfrm>
              <a:off x="5079240" y="137143"/>
              <a:ext cx="2033517" cy="923330"/>
            </a:xfrm>
            <a:prstGeom prst="rect">
              <a:avLst/>
            </a:prstGeom>
            <a:noFill/>
          </p:spPr>
          <p:txBody>
            <a:bodyPr wrap="square" rtlCol="0">
              <a:spAutoFit/>
            </a:bodyPr>
            <a:lstStyle/>
            <a:p>
              <a:r>
                <a:rPr lang="en-US" dirty="0"/>
                <a:t>Regularization adds penalties for large parameter values</a:t>
              </a:r>
            </a:p>
          </p:txBody>
        </p:sp>
      </p:grpSp>
    </p:spTree>
    <p:extLst>
      <p:ext uri="{BB962C8B-B14F-4D97-AF65-F5344CB8AC3E}">
        <p14:creationId xmlns:p14="http://schemas.microsoft.com/office/powerpoint/2010/main" val="247435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945A56-4FB6-4E90-B06D-D0EB62C07944}"/>
              </a:ext>
            </a:extLst>
          </p:cNvPr>
          <p:cNvPicPr>
            <a:picLocks noChangeAspect="1"/>
          </p:cNvPicPr>
          <p:nvPr/>
        </p:nvPicPr>
        <p:blipFill>
          <a:blip r:embed="rId2"/>
          <a:stretch>
            <a:fillRect/>
          </a:stretch>
        </p:blipFill>
        <p:spPr>
          <a:xfrm>
            <a:off x="790575" y="428625"/>
            <a:ext cx="10610850" cy="6000750"/>
          </a:xfrm>
          <a:prstGeom prst="rect">
            <a:avLst/>
          </a:prstGeom>
        </p:spPr>
      </p:pic>
      <p:sp>
        <p:nvSpPr>
          <p:cNvPr id="3" name="TextBox 2">
            <a:extLst>
              <a:ext uri="{FF2B5EF4-FFF2-40B4-BE49-F238E27FC236}">
                <a16:creationId xmlns:a16="http://schemas.microsoft.com/office/drawing/2014/main" id="{56AD383E-E729-4315-9BFB-6F4858C02192}"/>
              </a:ext>
            </a:extLst>
          </p:cNvPr>
          <p:cNvSpPr txBox="1"/>
          <p:nvPr/>
        </p:nvSpPr>
        <p:spPr>
          <a:xfrm>
            <a:off x="5750805" y="405003"/>
            <a:ext cx="4979625" cy="369332"/>
          </a:xfrm>
          <a:prstGeom prst="rect">
            <a:avLst/>
          </a:prstGeom>
          <a:noFill/>
        </p:spPr>
        <p:txBody>
          <a:bodyPr wrap="square" rtlCol="0">
            <a:spAutoFit/>
          </a:bodyPr>
          <a:lstStyle/>
          <a:p>
            <a:r>
              <a:rPr lang="en-US" dirty="0"/>
              <a:t>We need to test how well the model generalizes</a:t>
            </a:r>
          </a:p>
        </p:txBody>
      </p:sp>
    </p:spTree>
    <p:extLst>
      <p:ext uri="{BB962C8B-B14F-4D97-AF65-F5344CB8AC3E}">
        <p14:creationId xmlns:p14="http://schemas.microsoft.com/office/powerpoint/2010/main" val="1580403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0F2B0-1634-406A-8307-244D4C07D9B0}"/>
              </a:ext>
            </a:extLst>
          </p:cNvPr>
          <p:cNvPicPr>
            <a:picLocks noChangeAspect="1"/>
          </p:cNvPicPr>
          <p:nvPr/>
        </p:nvPicPr>
        <p:blipFill>
          <a:blip r:embed="rId2"/>
          <a:stretch>
            <a:fillRect/>
          </a:stretch>
        </p:blipFill>
        <p:spPr>
          <a:xfrm>
            <a:off x="981075" y="438150"/>
            <a:ext cx="10229850" cy="5981700"/>
          </a:xfrm>
          <a:prstGeom prst="rect">
            <a:avLst/>
          </a:prstGeom>
        </p:spPr>
      </p:pic>
    </p:spTree>
    <p:extLst>
      <p:ext uri="{BB962C8B-B14F-4D97-AF65-F5344CB8AC3E}">
        <p14:creationId xmlns:p14="http://schemas.microsoft.com/office/powerpoint/2010/main" val="2941045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F8C2FD-685F-4D8D-9A2E-FC74BA29D1CD}"/>
              </a:ext>
            </a:extLst>
          </p:cNvPr>
          <p:cNvPicPr>
            <a:picLocks noChangeAspect="1"/>
          </p:cNvPicPr>
          <p:nvPr/>
        </p:nvPicPr>
        <p:blipFill>
          <a:blip r:embed="rId2"/>
          <a:stretch>
            <a:fillRect/>
          </a:stretch>
        </p:blipFill>
        <p:spPr>
          <a:xfrm>
            <a:off x="1019175" y="433387"/>
            <a:ext cx="10153650" cy="5991225"/>
          </a:xfrm>
          <a:prstGeom prst="rect">
            <a:avLst/>
          </a:prstGeom>
        </p:spPr>
      </p:pic>
    </p:spTree>
    <p:extLst>
      <p:ext uri="{BB962C8B-B14F-4D97-AF65-F5344CB8AC3E}">
        <p14:creationId xmlns:p14="http://schemas.microsoft.com/office/powerpoint/2010/main" val="2203009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6BA7CB-8188-4841-AA59-6D41F067B066}"/>
              </a:ext>
            </a:extLst>
          </p:cNvPr>
          <p:cNvPicPr>
            <a:picLocks noChangeAspect="1"/>
          </p:cNvPicPr>
          <p:nvPr/>
        </p:nvPicPr>
        <p:blipFill>
          <a:blip r:embed="rId2"/>
          <a:stretch>
            <a:fillRect/>
          </a:stretch>
        </p:blipFill>
        <p:spPr>
          <a:xfrm>
            <a:off x="0" y="650378"/>
            <a:ext cx="12192000" cy="5557244"/>
          </a:xfrm>
          <a:prstGeom prst="rect">
            <a:avLst/>
          </a:prstGeom>
        </p:spPr>
      </p:pic>
    </p:spTree>
    <p:extLst>
      <p:ext uri="{BB962C8B-B14F-4D97-AF65-F5344CB8AC3E}">
        <p14:creationId xmlns:p14="http://schemas.microsoft.com/office/powerpoint/2010/main" val="11656739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3EDA16-5659-4AEB-B629-75F37D96BE93}"/>
              </a:ext>
            </a:extLst>
          </p:cNvPr>
          <p:cNvPicPr>
            <a:picLocks noChangeAspect="1"/>
          </p:cNvPicPr>
          <p:nvPr/>
        </p:nvPicPr>
        <p:blipFill>
          <a:blip r:embed="rId2"/>
          <a:stretch>
            <a:fillRect/>
          </a:stretch>
        </p:blipFill>
        <p:spPr>
          <a:xfrm>
            <a:off x="914400" y="381000"/>
            <a:ext cx="10363200" cy="6096000"/>
          </a:xfrm>
          <a:prstGeom prst="rect">
            <a:avLst/>
          </a:prstGeom>
        </p:spPr>
      </p:pic>
    </p:spTree>
    <p:extLst>
      <p:ext uri="{BB962C8B-B14F-4D97-AF65-F5344CB8AC3E}">
        <p14:creationId xmlns:p14="http://schemas.microsoft.com/office/powerpoint/2010/main" val="2906655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F7DE05-C08C-485D-8AD3-97F659D1C115}"/>
              </a:ext>
            </a:extLst>
          </p:cNvPr>
          <p:cNvPicPr>
            <a:picLocks noChangeAspect="1"/>
          </p:cNvPicPr>
          <p:nvPr/>
        </p:nvPicPr>
        <p:blipFill>
          <a:blip r:embed="rId2"/>
          <a:stretch>
            <a:fillRect/>
          </a:stretch>
        </p:blipFill>
        <p:spPr>
          <a:xfrm>
            <a:off x="901700" y="1943100"/>
            <a:ext cx="2600325" cy="2381250"/>
          </a:xfrm>
          <a:prstGeom prst="rect">
            <a:avLst/>
          </a:prstGeom>
        </p:spPr>
      </p:pic>
      <p:pic>
        <p:nvPicPr>
          <p:cNvPr id="3" name="Picture 2">
            <a:extLst>
              <a:ext uri="{FF2B5EF4-FFF2-40B4-BE49-F238E27FC236}">
                <a16:creationId xmlns:a16="http://schemas.microsoft.com/office/drawing/2014/main" id="{E98581F0-BE5B-41C0-B2D5-FA7A81569600}"/>
              </a:ext>
            </a:extLst>
          </p:cNvPr>
          <p:cNvPicPr>
            <a:picLocks noChangeAspect="1"/>
          </p:cNvPicPr>
          <p:nvPr/>
        </p:nvPicPr>
        <p:blipFill>
          <a:blip r:embed="rId3"/>
          <a:stretch>
            <a:fillRect/>
          </a:stretch>
        </p:blipFill>
        <p:spPr>
          <a:xfrm>
            <a:off x="4976812" y="209550"/>
            <a:ext cx="5191125" cy="2219325"/>
          </a:xfrm>
          <a:prstGeom prst="rect">
            <a:avLst/>
          </a:prstGeom>
        </p:spPr>
      </p:pic>
      <p:pic>
        <p:nvPicPr>
          <p:cNvPr id="4" name="Picture 3">
            <a:extLst>
              <a:ext uri="{FF2B5EF4-FFF2-40B4-BE49-F238E27FC236}">
                <a16:creationId xmlns:a16="http://schemas.microsoft.com/office/drawing/2014/main" id="{D7CA26A6-B717-478A-8B45-870BE1874E11}"/>
              </a:ext>
            </a:extLst>
          </p:cNvPr>
          <p:cNvPicPr>
            <a:picLocks noChangeAspect="1"/>
          </p:cNvPicPr>
          <p:nvPr/>
        </p:nvPicPr>
        <p:blipFill>
          <a:blip r:embed="rId4"/>
          <a:stretch>
            <a:fillRect/>
          </a:stretch>
        </p:blipFill>
        <p:spPr>
          <a:xfrm>
            <a:off x="204787" y="5527675"/>
            <a:ext cx="5229225" cy="800100"/>
          </a:xfrm>
          <a:prstGeom prst="rect">
            <a:avLst/>
          </a:prstGeom>
        </p:spPr>
      </p:pic>
      <p:cxnSp>
        <p:nvCxnSpPr>
          <p:cNvPr id="6" name="Straight Arrow Connector 5">
            <a:extLst>
              <a:ext uri="{FF2B5EF4-FFF2-40B4-BE49-F238E27FC236}">
                <a16:creationId xmlns:a16="http://schemas.microsoft.com/office/drawing/2014/main" id="{32935C1C-4642-4703-A94B-93402AB2C4CB}"/>
              </a:ext>
            </a:extLst>
          </p:cNvPr>
          <p:cNvCxnSpPr/>
          <p:nvPr/>
        </p:nvCxnSpPr>
        <p:spPr>
          <a:xfrm flipV="1">
            <a:off x="2514600" y="1587500"/>
            <a:ext cx="2133600" cy="165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EDB3158-719B-40D7-9901-DE1941E6A014}"/>
              </a:ext>
            </a:extLst>
          </p:cNvPr>
          <p:cNvPicPr>
            <a:picLocks noChangeAspect="1"/>
          </p:cNvPicPr>
          <p:nvPr/>
        </p:nvPicPr>
        <p:blipFill>
          <a:blip r:embed="rId5"/>
          <a:stretch>
            <a:fillRect/>
          </a:stretch>
        </p:blipFill>
        <p:spPr>
          <a:xfrm>
            <a:off x="4986337" y="3378200"/>
            <a:ext cx="5181600" cy="1200150"/>
          </a:xfrm>
          <a:prstGeom prst="rect">
            <a:avLst/>
          </a:prstGeom>
        </p:spPr>
      </p:pic>
      <p:cxnSp>
        <p:nvCxnSpPr>
          <p:cNvPr id="8" name="Straight Arrow Connector 7">
            <a:extLst>
              <a:ext uri="{FF2B5EF4-FFF2-40B4-BE49-F238E27FC236}">
                <a16:creationId xmlns:a16="http://schemas.microsoft.com/office/drawing/2014/main" id="{B3E82441-B654-4C7F-A3CC-B2F928BDBBF9}"/>
              </a:ext>
            </a:extLst>
          </p:cNvPr>
          <p:cNvCxnSpPr>
            <a:cxnSpLocks/>
          </p:cNvCxnSpPr>
          <p:nvPr/>
        </p:nvCxnSpPr>
        <p:spPr>
          <a:xfrm>
            <a:off x="2451100" y="3487737"/>
            <a:ext cx="2324100" cy="601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460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E1203B-E3DA-4A73-ABA1-C7FEB2EAD040}"/>
              </a:ext>
            </a:extLst>
          </p:cNvPr>
          <p:cNvPicPr>
            <a:picLocks noChangeAspect="1"/>
          </p:cNvPicPr>
          <p:nvPr/>
        </p:nvPicPr>
        <p:blipFill>
          <a:blip r:embed="rId2"/>
          <a:stretch>
            <a:fillRect/>
          </a:stretch>
        </p:blipFill>
        <p:spPr>
          <a:xfrm>
            <a:off x="852487" y="409575"/>
            <a:ext cx="10487025" cy="6038850"/>
          </a:xfrm>
          <a:prstGeom prst="rect">
            <a:avLst/>
          </a:prstGeom>
        </p:spPr>
      </p:pic>
      <p:sp>
        <p:nvSpPr>
          <p:cNvPr id="3" name="TextBox 2">
            <a:extLst>
              <a:ext uri="{FF2B5EF4-FFF2-40B4-BE49-F238E27FC236}">
                <a16:creationId xmlns:a16="http://schemas.microsoft.com/office/drawing/2014/main" id="{98E0EEBF-228C-4BA8-8027-FF0AB75B8321}"/>
              </a:ext>
            </a:extLst>
          </p:cNvPr>
          <p:cNvSpPr txBox="1"/>
          <p:nvPr/>
        </p:nvSpPr>
        <p:spPr>
          <a:xfrm>
            <a:off x="5334000" y="4864100"/>
            <a:ext cx="3009900" cy="369332"/>
          </a:xfrm>
          <a:prstGeom prst="rect">
            <a:avLst/>
          </a:prstGeom>
          <a:noFill/>
        </p:spPr>
        <p:txBody>
          <a:bodyPr wrap="square" rtlCol="0">
            <a:spAutoFit/>
          </a:bodyPr>
          <a:lstStyle/>
          <a:p>
            <a:r>
              <a:rPr lang="en-US" dirty="0"/>
              <a:t>Number of X Variables</a:t>
            </a:r>
          </a:p>
        </p:txBody>
      </p:sp>
    </p:spTree>
    <p:extLst>
      <p:ext uri="{BB962C8B-B14F-4D97-AF65-F5344CB8AC3E}">
        <p14:creationId xmlns:p14="http://schemas.microsoft.com/office/powerpoint/2010/main" val="8155844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1225" y="839762"/>
            <a:ext cx="7648575" cy="4876800"/>
          </a:xfrm>
          <a:prstGeom prst="rect">
            <a:avLst/>
          </a:prstGeom>
        </p:spPr>
      </p:pic>
      <p:sp>
        <p:nvSpPr>
          <p:cNvPr id="3" name="TextBox 2"/>
          <p:cNvSpPr txBox="1"/>
          <p:nvPr/>
        </p:nvSpPr>
        <p:spPr>
          <a:xfrm>
            <a:off x="2162908" y="193431"/>
            <a:ext cx="7666892" cy="646331"/>
          </a:xfrm>
          <a:prstGeom prst="rect">
            <a:avLst/>
          </a:prstGeom>
          <a:noFill/>
        </p:spPr>
        <p:txBody>
          <a:bodyPr wrap="square" rtlCol="0">
            <a:spAutoFit/>
          </a:bodyPr>
          <a:lstStyle/>
          <a:p>
            <a:pPr algn="ctr"/>
            <a:r>
              <a:rPr lang="en-US" dirty="0"/>
              <a:t>Problems with Overfitting Indicate the Need for Testing the Model with</a:t>
            </a:r>
          </a:p>
          <a:p>
            <a:pPr algn="ctr"/>
            <a:r>
              <a:rPr lang="en-US" dirty="0"/>
              <a:t>Hold Outs, Split Samples, K-Fold Cross Validation</a:t>
            </a:r>
          </a:p>
        </p:txBody>
      </p:sp>
      <p:pic>
        <p:nvPicPr>
          <p:cNvPr id="4" name="Picture 3">
            <a:extLst>
              <a:ext uri="{FF2B5EF4-FFF2-40B4-BE49-F238E27FC236}">
                <a16:creationId xmlns:a16="http://schemas.microsoft.com/office/drawing/2014/main" id="{16409FDA-F067-4DAB-ADE4-94089F502DF4}"/>
              </a:ext>
            </a:extLst>
          </p:cNvPr>
          <p:cNvPicPr>
            <a:picLocks noChangeAspect="1"/>
          </p:cNvPicPr>
          <p:nvPr/>
        </p:nvPicPr>
        <p:blipFill>
          <a:blip r:embed="rId3"/>
          <a:stretch>
            <a:fillRect/>
          </a:stretch>
        </p:blipFill>
        <p:spPr>
          <a:xfrm>
            <a:off x="3148379" y="5562600"/>
            <a:ext cx="5695950" cy="1295400"/>
          </a:xfrm>
          <a:prstGeom prst="rect">
            <a:avLst/>
          </a:prstGeom>
        </p:spPr>
      </p:pic>
      <p:sp>
        <p:nvSpPr>
          <p:cNvPr id="5" name="TextBox 4">
            <a:extLst>
              <a:ext uri="{FF2B5EF4-FFF2-40B4-BE49-F238E27FC236}">
                <a16:creationId xmlns:a16="http://schemas.microsoft.com/office/drawing/2014/main" id="{D7797681-EE79-4447-9477-BE814F9F0194}"/>
              </a:ext>
            </a:extLst>
          </p:cNvPr>
          <p:cNvSpPr txBox="1"/>
          <p:nvPr/>
        </p:nvSpPr>
        <p:spPr>
          <a:xfrm>
            <a:off x="192566" y="3438941"/>
            <a:ext cx="3074741" cy="1200329"/>
          </a:xfrm>
          <a:prstGeom prst="rect">
            <a:avLst/>
          </a:prstGeom>
          <a:noFill/>
        </p:spPr>
        <p:txBody>
          <a:bodyPr wrap="square" rtlCol="0">
            <a:spAutoFit/>
          </a:bodyPr>
          <a:lstStyle/>
          <a:p>
            <a:r>
              <a:rPr lang="en-US" dirty="0"/>
              <a:t>These are a trade-off where underfitting leads to increase in bias and overfitting leads to an increase in variance.</a:t>
            </a:r>
          </a:p>
        </p:txBody>
      </p:sp>
      <p:sp>
        <p:nvSpPr>
          <p:cNvPr id="6" name="TextBox 5">
            <a:extLst>
              <a:ext uri="{FF2B5EF4-FFF2-40B4-BE49-F238E27FC236}">
                <a16:creationId xmlns:a16="http://schemas.microsoft.com/office/drawing/2014/main" id="{6552D13D-72A5-496C-B757-854D2E38F260}"/>
              </a:ext>
            </a:extLst>
          </p:cNvPr>
          <p:cNvSpPr txBox="1"/>
          <p:nvPr/>
        </p:nvSpPr>
        <p:spPr>
          <a:xfrm>
            <a:off x="349645" y="5012303"/>
            <a:ext cx="1692218" cy="1200329"/>
          </a:xfrm>
          <a:prstGeom prst="rect">
            <a:avLst/>
          </a:prstGeom>
          <a:noFill/>
        </p:spPr>
        <p:txBody>
          <a:bodyPr wrap="square" rtlCol="0">
            <a:spAutoFit/>
          </a:bodyPr>
          <a:lstStyle/>
          <a:p>
            <a:r>
              <a:rPr lang="en-US" dirty="0">
                <a:solidFill>
                  <a:srgbClr val="0070C0"/>
                </a:solidFill>
              </a:rPr>
              <a:t>Keep in mind the concept of omitted variable bias.</a:t>
            </a:r>
          </a:p>
        </p:txBody>
      </p:sp>
    </p:spTree>
    <p:extLst>
      <p:ext uri="{BB962C8B-B14F-4D97-AF65-F5344CB8AC3E}">
        <p14:creationId xmlns:p14="http://schemas.microsoft.com/office/powerpoint/2010/main" val="41880110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5212C6-D9B0-4452-94E1-B981FF3AB68D}"/>
              </a:ext>
            </a:extLst>
          </p:cNvPr>
          <p:cNvPicPr>
            <a:picLocks noChangeAspect="1"/>
          </p:cNvPicPr>
          <p:nvPr/>
        </p:nvPicPr>
        <p:blipFill>
          <a:blip r:embed="rId2"/>
          <a:stretch>
            <a:fillRect/>
          </a:stretch>
        </p:blipFill>
        <p:spPr>
          <a:xfrm>
            <a:off x="8156095" y="683260"/>
            <a:ext cx="3482461" cy="2896235"/>
          </a:xfrm>
          <a:prstGeom prst="rect">
            <a:avLst/>
          </a:prstGeom>
        </p:spPr>
      </p:pic>
      <p:sp>
        <p:nvSpPr>
          <p:cNvPr id="3" name="TextBox 2">
            <a:extLst>
              <a:ext uri="{FF2B5EF4-FFF2-40B4-BE49-F238E27FC236}">
                <a16:creationId xmlns:a16="http://schemas.microsoft.com/office/drawing/2014/main" id="{FAAFEA3F-82D8-4019-9BC1-8F9F1B3F494A}"/>
              </a:ext>
            </a:extLst>
          </p:cNvPr>
          <p:cNvSpPr txBox="1"/>
          <p:nvPr/>
        </p:nvSpPr>
        <p:spPr>
          <a:xfrm>
            <a:off x="1079776" y="5431135"/>
            <a:ext cx="10667724" cy="369332"/>
          </a:xfrm>
          <a:prstGeom prst="rect">
            <a:avLst/>
          </a:prstGeom>
          <a:noFill/>
        </p:spPr>
        <p:txBody>
          <a:bodyPr wrap="square" rtlCol="0">
            <a:spAutoFit/>
          </a:bodyPr>
          <a:lstStyle/>
          <a:p>
            <a:r>
              <a:rPr lang="en-US" dirty="0"/>
              <a:t>We may choose to accept a small amount of bias if we can reduce variance substantially</a:t>
            </a:r>
          </a:p>
        </p:txBody>
      </p:sp>
      <p:pic>
        <p:nvPicPr>
          <p:cNvPr id="4" name="Picture 3">
            <a:extLst>
              <a:ext uri="{FF2B5EF4-FFF2-40B4-BE49-F238E27FC236}">
                <a16:creationId xmlns:a16="http://schemas.microsoft.com/office/drawing/2014/main" id="{241C1CE6-D5A3-410B-BB0D-84DE2C4CC326}"/>
              </a:ext>
            </a:extLst>
          </p:cNvPr>
          <p:cNvPicPr>
            <a:picLocks noChangeAspect="1"/>
          </p:cNvPicPr>
          <p:nvPr/>
        </p:nvPicPr>
        <p:blipFill>
          <a:blip r:embed="rId3"/>
          <a:stretch>
            <a:fillRect/>
          </a:stretch>
        </p:blipFill>
        <p:spPr>
          <a:xfrm>
            <a:off x="351555" y="683260"/>
            <a:ext cx="7368702" cy="4104640"/>
          </a:xfrm>
          <a:prstGeom prst="rect">
            <a:avLst/>
          </a:prstGeom>
        </p:spPr>
      </p:pic>
    </p:spTree>
    <p:extLst>
      <p:ext uri="{BB962C8B-B14F-4D97-AF65-F5344CB8AC3E}">
        <p14:creationId xmlns:p14="http://schemas.microsoft.com/office/powerpoint/2010/main" val="1177682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57D39B-FBBD-47C7-B5D5-20239E8CF591}"/>
              </a:ext>
            </a:extLst>
          </p:cNvPr>
          <p:cNvSpPr txBox="1"/>
          <p:nvPr/>
        </p:nvSpPr>
        <p:spPr>
          <a:xfrm>
            <a:off x="3456878" y="234176"/>
            <a:ext cx="4962293" cy="64677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87658769-6D36-4944-903F-AA9EBC211562}"/>
              </a:ext>
            </a:extLst>
          </p:cNvPr>
          <p:cNvSpPr txBox="1"/>
          <p:nvPr/>
        </p:nvSpPr>
        <p:spPr>
          <a:xfrm>
            <a:off x="382137" y="1296537"/>
            <a:ext cx="3275463" cy="707886"/>
          </a:xfrm>
          <a:prstGeom prst="rect">
            <a:avLst/>
          </a:prstGeom>
          <a:noFill/>
        </p:spPr>
        <p:txBody>
          <a:bodyPr wrap="square" rtlCol="0">
            <a:spAutoFit/>
          </a:bodyPr>
          <a:lstStyle/>
          <a:p>
            <a:pPr algn="ctr"/>
            <a:r>
              <a:rPr lang="en-US" sz="4000" dirty="0"/>
              <a:t>Y=f(x)</a:t>
            </a:r>
          </a:p>
        </p:txBody>
      </p:sp>
      <p:sp>
        <p:nvSpPr>
          <p:cNvPr id="5" name="TextBox 4">
            <a:extLst>
              <a:ext uri="{FF2B5EF4-FFF2-40B4-BE49-F238E27FC236}">
                <a16:creationId xmlns:a16="http://schemas.microsoft.com/office/drawing/2014/main" id="{25E7508A-4631-49FE-8F64-9DE19B1B4D75}"/>
              </a:ext>
            </a:extLst>
          </p:cNvPr>
          <p:cNvSpPr txBox="1"/>
          <p:nvPr/>
        </p:nvSpPr>
        <p:spPr>
          <a:xfrm>
            <a:off x="382137" y="2279176"/>
            <a:ext cx="3445490" cy="1477328"/>
          </a:xfrm>
          <a:prstGeom prst="rect">
            <a:avLst/>
          </a:prstGeom>
          <a:noFill/>
        </p:spPr>
        <p:txBody>
          <a:bodyPr wrap="square" rtlCol="0">
            <a:spAutoFit/>
          </a:bodyPr>
          <a:lstStyle/>
          <a:p>
            <a:r>
              <a:rPr lang="en-US" dirty="0"/>
              <a:t>We want to use data to explain and predict process performance.</a:t>
            </a:r>
          </a:p>
          <a:p>
            <a:endParaRPr lang="en-US" dirty="0"/>
          </a:p>
          <a:p>
            <a:r>
              <a:rPr lang="en-US" dirty="0"/>
              <a:t>Insights to change performance by </a:t>
            </a:r>
            <a:r>
              <a:rPr lang="en-US"/>
              <a:t>changing features.</a:t>
            </a:r>
            <a:endParaRPr lang="en-US" dirty="0"/>
          </a:p>
        </p:txBody>
      </p:sp>
      <p:sp>
        <p:nvSpPr>
          <p:cNvPr id="7" name="TextBox 6">
            <a:extLst>
              <a:ext uri="{FF2B5EF4-FFF2-40B4-BE49-F238E27FC236}">
                <a16:creationId xmlns:a16="http://schemas.microsoft.com/office/drawing/2014/main" id="{A6F22065-9E01-4924-B9F7-051A7C901463}"/>
              </a:ext>
            </a:extLst>
          </p:cNvPr>
          <p:cNvSpPr txBox="1"/>
          <p:nvPr/>
        </p:nvSpPr>
        <p:spPr>
          <a:xfrm>
            <a:off x="8311487" y="1296537"/>
            <a:ext cx="3220871" cy="2031325"/>
          </a:xfrm>
          <a:prstGeom prst="rect">
            <a:avLst/>
          </a:prstGeom>
          <a:noFill/>
        </p:spPr>
        <p:txBody>
          <a:bodyPr wrap="square" rtlCol="0">
            <a:spAutoFit/>
          </a:bodyPr>
          <a:lstStyle/>
          <a:p>
            <a:r>
              <a:rPr lang="en-US" dirty="0"/>
              <a:t>Most methods seek to optimize information gain by minimizing a loss function or maximizing some kind of objective function.</a:t>
            </a:r>
          </a:p>
          <a:p>
            <a:endParaRPr lang="en-US" dirty="0"/>
          </a:p>
          <a:p>
            <a:r>
              <a:rPr lang="en-US" dirty="0"/>
              <a:t>Time Series not included in this framework</a:t>
            </a:r>
          </a:p>
        </p:txBody>
      </p:sp>
      <p:sp>
        <p:nvSpPr>
          <p:cNvPr id="9" name="TextBox 8">
            <a:extLst>
              <a:ext uri="{FF2B5EF4-FFF2-40B4-BE49-F238E27FC236}">
                <a16:creationId xmlns:a16="http://schemas.microsoft.com/office/drawing/2014/main" id="{39D2E281-C693-40F0-AC25-8B43868D61B5}"/>
              </a:ext>
            </a:extLst>
          </p:cNvPr>
          <p:cNvSpPr txBox="1"/>
          <p:nvPr/>
        </p:nvSpPr>
        <p:spPr>
          <a:xfrm>
            <a:off x="548624" y="512829"/>
            <a:ext cx="2722880" cy="646331"/>
          </a:xfrm>
          <a:prstGeom prst="rect">
            <a:avLst/>
          </a:prstGeom>
          <a:noFill/>
        </p:spPr>
        <p:txBody>
          <a:bodyPr wrap="square" rtlCol="0">
            <a:spAutoFit/>
          </a:bodyPr>
          <a:lstStyle/>
          <a:p>
            <a:pPr algn="ctr"/>
            <a:r>
              <a:rPr lang="en-US" dirty="0"/>
              <a:t>Critical Element of Six Sigma</a:t>
            </a:r>
          </a:p>
        </p:txBody>
      </p:sp>
      <p:pic>
        <p:nvPicPr>
          <p:cNvPr id="6" name="Picture 5">
            <a:extLst>
              <a:ext uri="{FF2B5EF4-FFF2-40B4-BE49-F238E27FC236}">
                <a16:creationId xmlns:a16="http://schemas.microsoft.com/office/drawing/2014/main" id="{AB8E12F0-9CF8-4452-A767-C704A8FC6916}"/>
              </a:ext>
            </a:extLst>
          </p:cNvPr>
          <p:cNvPicPr>
            <a:picLocks noChangeAspect="1"/>
          </p:cNvPicPr>
          <p:nvPr/>
        </p:nvPicPr>
        <p:blipFill>
          <a:blip r:embed="rId2"/>
          <a:stretch>
            <a:fillRect/>
          </a:stretch>
        </p:blipFill>
        <p:spPr>
          <a:xfrm>
            <a:off x="4013000" y="0"/>
            <a:ext cx="4048539" cy="6930550"/>
          </a:xfrm>
          <a:prstGeom prst="rect">
            <a:avLst/>
          </a:prstGeom>
          <a:ln>
            <a:solidFill>
              <a:schemeClr val="tx1"/>
            </a:solidFill>
          </a:ln>
        </p:spPr>
      </p:pic>
    </p:spTree>
    <p:extLst>
      <p:ext uri="{BB962C8B-B14F-4D97-AF65-F5344CB8AC3E}">
        <p14:creationId xmlns:p14="http://schemas.microsoft.com/office/powerpoint/2010/main" val="332563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916E8B-9051-41B1-A279-8B9D783CA223}"/>
              </a:ext>
            </a:extLst>
          </p:cNvPr>
          <p:cNvPicPr>
            <a:picLocks noChangeAspect="1"/>
          </p:cNvPicPr>
          <p:nvPr/>
        </p:nvPicPr>
        <p:blipFill>
          <a:blip r:embed="rId3"/>
          <a:stretch>
            <a:fillRect/>
          </a:stretch>
        </p:blipFill>
        <p:spPr>
          <a:xfrm>
            <a:off x="1524000" y="932176"/>
            <a:ext cx="9144000" cy="5089776"/>
          </a:xfrm>
          <a:prstGeom prst="rect">
            <a:avLst/>
          </a:prstGeom>
        </p:spPr>
      </p:pic>
      <p:cxnSp>
        <p:nvCxnSpPr>
          <p:cNvPr id="6" name="Straight Arrow Connector 5">
            <a:extLst>
              <a:ext uri="{FF2B5EF4-FFF2-40B4-BE49-F238E27FC236}">
                <a16:creationId xmlns:a16="http://schemas.microsoft.com/office/drawing/2014/main" id="{8CDD2505-5DAF-456D-ABFA-207A5EC8D763}"/>
              </a:ext>
            </a:extLst>
          </p:cNvPr>
          <p:cNvCxnSpPr>
            <a:cxnSpLocks/>
          </p:cNvCxnSpPr>
          <p:nvPr/>
        </p:nvCxnSpPr>
        <p:spPr bwMode="auto">
          <a:xfrm flipV="1">
            <a:off x="5384242" y="2720423"/>
            <a:ext cx="370115" cy="184666"/>
          </a:xfrm>
          <a:prstGeom prst="straightConnector1">
            <a:avLst/>
          </a:prstGeom>
          <a:noFill/>
          <a:ln w="12699" cap="flat" cmpd="sng" algn="ctr">
            <a:solidFill>
              <a:schemeClr val="tx1"/>
            </a:solidFill>
            <a:prstDash val="solid"/>
            <a:round/>
            <a:headEnd type="none" w="med" len="med"/>
            <a:tailEnd type="triangle"/>
          </a:ln>
          <a:effectLst/>
        </p:spPr>
      </p:cxnSp>
      <p:grpSp>
        <p:nvGrpSpPr>
          <p:cNvPr id="11" name="Group 10">
            <a:extLst>
              <a:ext uri="{FF2B5EF4-FFF2-40B4-BE49-F238E27FC236}">
                <a16:creationId xmlns:a16="http://schemas.microsoft.com/office/drawing/2014/main" id="{45A263F2-6D30-4D0A-B512-B5B165A74D7B}"/>
              </a:ext>
            </a:extLst>
          </p:cNvPr>
          <p:cNvGrpSpPr/>
          <p:nvPr/>
        </p:nvGrpSpPr>
        <p:grpSpPr>
          <a:xfrm>
            <a:off x="1564194" y="3496832"/>
            <a:ext cx="8567358" cy="502242"/>
            <a:chOff x="40194" y="3496832"/>
            <a:chExt cx="8567358" cy="502242"/>
          </a:xfrm>
        </p:grpSpPr>
        <p:sp>
          <p:nvSpPr>
            <p:cNvPr id="9" name="Rectangle 8">
              <a:extLst>
                <a:ext uri="{FF2B5EF4-FFF2-40B4-BE49-F238E27FC236}">
                  <a16:creationId xmlns:a16="http://schemas.microsoft.com/office/drawing/2014/main" id="{4A1B15AB-DAB2-4651-8A88-29B0355CB3C3}"/>
                </a:ext>
              </a:extLst>
            </p:cNvPr>
            <p:cNvSpPr/>
            <p:nvPr/>
          </p:nvSpPr>
          <p:spPr bwMode="auto">
            <a:xfrm>
              <a:off x="40194" y="3496832"/>
              <a:ext cx="6913266" cy="502242"/>
            </a:xfrm>
            <a:prstGeom prst="rect">
              <a:avLst/>
            </a:prstGeom>
            <a:solidFill>
              <a:srgbClr val="EAEAEA">
                <a:alpha val="54118"/>
              </a:srgbClr>
            </a:solidFill>
            <a:ln w="12699" cap="flat" cmpd="sng" algn="ctr">
              <a:solidFill>
                <a:schemeClr val="tx1"/>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algn="ctr" eaLnBrk="0" fontAlgn="base" hangingPunct="0">
                <a:spcBef>
                  <a:spcPct val="0"/>
                </a:spcBef>
                <a:spcAft>
                  <a:spcPct val="0"/>
                </a:spcAft>
              </a:pPr>
              <a:endParaRPr lang="en-US" sz="1200" b="1">
                <a:latin typeface="Arial" charset="0"/>
              </a:endParaRPr>
            </a:p>
          </p:txBody>
        </p:sp>
        <p:sp>
          <p:nvSpPr>
            <p:cNvPr id="10" name="TextBox 9">
              <a:extLst>
                <a:ext uri="{FF2B5EF4-FFF2-40B4-BE49-F238E27FC236}">
                  <a16:creationId xmlns:a16="http://schemas.microsoft.com/office/drawing/2014/main" id="{9F72D957-C703-46FD-AD67-FFC4D5905C6B}"/>
                </a:ext>
              </a:extLst>
            </p:cNvPr>
            <p:cNvSpPr txBox="1"/>
            <p:nvPr/>
          </p:nvSpPr>
          <p:spPr>
            <a:xfrm>
              <a:off x="7070154" y="3496832"/>
              <a:ext cx="1537398" cy="369332"/>
            </a:xfrm>
            <a:prstGeom prst="rect">
              <a:avLst/>
            </a:prstGeom>
            <a:noFill/>
          </p:spPr>
          <p:txBody>
            <a:bodyPr wrap="square" rtlCol="0">
              <a:spAutoFit/>
            </a:bodyPr>
            <a:lstStyle/>
            <a:p>
              <a:r>
                <a:rPr lang="en-US" dirty="0"/>
                <a:t>Threshold</a:t>
              </a:r>
            </a:p>
          </p:txBody>
        </p:sp>
      </p:grpSp>
      <p:sp>
        <p:nvSpPr>
          <p:cNvPr id="12" name="TextBox 11">
            <a:extLst>
              <a:ext uri="{FF2B5EF4-FFF2-40B4-BE49-F238E27FC236}">
                <a16:creationId xmlns:a16="http://schemas.microsoft.com/office/drawing/2014/main" id="{6C2D0ECE-D70F-454A-BAF5-F1A67F94B611}"/>
              </a:ext>
            </a:extLst>
          </p:cNvPr>
          <p:cNvSpPr txBox="1"/>
          <p:nvPr/>
        </p:nvSpPr>
        <p:spPr>
          <a:xfrm>
            <a:off x="2457408" y="261120"/>
            <a:ext cx="6420897" cy="400110"/>
          </a:xfrm>
          <a:prstGeom prst="rect">
            <a:avLst/>
          </a:prstGeom>
          <a:noFill/>
        </p:spPr>
        <p:txBody>
          <a:bodyPr wrap="square" rtlCol="0">
            <a:spAutoFit/>
          </a:bodyPr>
          <a:lstStyle/>
          <a:p>
            <a:pPr algn="ctr"/>
            <a:r>
              <a:rPr lang="en-US" sz="2000" dirty="0"/>
              <a:t>Regression Demonstrates the Concept of Threshold</a:t>
            </a:r>
          </a:p>
        </p:txBody>
      </p:sp>
      <p:sp>
        <p:nvSpPr>
          <p:cNvPr id="5" name="TextBox 4">
            <a:extLst>
              <a:ext uri="{FF2B5EF4-FFF2-40B4-BE49-F238E27FC236}">
                <a16:creationId xmlns:a16="http://schemas.microsoft.com/office/drawing/2014/main" id="{6AF162BC-FEA2-4334-B933-2205FCC112E0}"/>
              </a:ext>
            </a:extLst>
          </p:cNvPr>
          <p:cNvSpPr txBox="1"/>
          <p:nvPr/>
        </p:nvSpPr>
        <p:spPr>
          <a:xfrm>
            <a:off x="3814480" y="2748063"/>
            <a:ext cx="2412694" cy="369332"/>
          </a:xfrm>
          <a:prstGeom prst="rect">
            <a:avLst/>
          </a:prstGeom>
          <a:noFill/>
        </p:spPr>
        <p:txBody>
          <a:bodyPr wrap="square" rtlCol="0">
            <a:spAutoFit/>
          </a:bodyPr>
          <a:lstStyle/>
          <a:p>
            <a:r>
              <a:rPr lang="en-US" dirty="0"/>
              <a:t>Closed the Sale</a:t>
            </a:r>
          </a:p>
        </p:txBody>
      </p:sp>
      <p:sp>
        <p:nvSpPr>
          <p:cNvPr id="13" name="TextBox 12">
            <a:extLst>
              <a:ext uri="{FF2B5EF4-FFF2-40B4-BE49-F238E27FC236}">
                <a16:creationId xmlns:a16="http://schemas.microsoft.com/office/drawing/2014/main" id="{F8F8CBCA-F32A-4418-A3F3-D1172981BA74}"/>
              </a:ext>
            </a:extLst>
          </p:cNvPr>
          <p:cNvSpPr txBox="1"/>
          <p:nvPr/>
        </p:nvSpPr>
        <p:spPr>
          <a:xfrm>
            <a:off x="5982967" y="4540966"/>
            <a:ext cx="2412694" cy="369332"/>
          </a:xfrm>
          <a:prstGeom prst="rect">
            <a:avLst/>
          </a:prstGeom>
          <a:noFill/>
        </p:spPr>
        <p:txBody>
          <a:bodyPr wrap="square" rtlCol="0">
            <a:spAutoFit/>
          </a:bodyPr>
          <a:lstStyle/>
          <a:p>
            <a:r>
              <a:rPr lang="en-US" dirty="0"/>
              <a:t>Did not Close the Sale</a:t>
            </a:r>
          </a:p>
        </p:txBody>
      </p:sp>
      <p:sp>
        <p:nvSpPr>
          <p:cNvPr id="7" name="TextBox 6">
            <a:extLst>
              <a:ext uri="{FF2B5EF4-FFF2-40B4-BE49-F238E27FC236}">
                <a16:creationId xmlns:a16="http://schemas.microsoft.com/office/drawing/2014/main" id="{579FF91B-E7C9-40B9-B1F7-F5463CBF5C79}"/>
              </a:ext>
            </a:extLst>
          </p:cNvPr>
          <p:cNvSpPr txBox="1"/>
          <p:nvPr/>
        </p:nvSpPr>
        <p:spPr>
          <a:xfrm rot="16200000">
            <a:off x="-106143" y="3077938"/>
            <a:ext cx="2556725" cy="369332"/>
          </a:xfrm>
          <a:prstGeom prst="rect">
            <a:avLst/>
          </a:prstGeom>
          <a:noFill/>
        </p:spPr>
        <p:txBody>
          <a:bodyPr wrap="square" rtlCol="0">
            <a:spAutoFit/>
          </a:bodyPr>
          <a:lstStyle/>
          <a:p>
            <a:r>
              <a:rPr lang="en-US" dirty="0"/>
              <a:t>Probability of Closure</a:t>
            </a:r>
          </a:p>
        </p:txBody>
      </p:sp>
    </p:spTree>
    <p:extLst>
      <p:ext uri="{BB962C8B-B14F-4D97-AF65-F5344CB8AC3E}">
        <p14:creationId xmlns:p14="http://schemas.microsoft.com/office/powerpoint/2010/main" val="80209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24DDFA-E4F0-4544-9599-6DF33550F78A}"/>
              </a:ext>
            </a:extLst>
          </p:cNvPr>
          <p:cNvPicPr>
            <a:picLocks noChangeAspect="1"/>
          </p:cNvPicPr>
          <p:nvPr/>
        </p:nvPicPr>
        <p:blipFill>
          <a:blip r:embed="rId2"/>
          <a:stretch>
            <a:fillRect/>
          </a:stretch>
        </p:blipFill>
        <p:spPr>
          <a:xfrm>
            <a:off x="1207392" y="1233890"/>
            <a:ext cx="9777216" cy="5015256"/>
          </a:xfrm>
          <a:prstGeom prst="rect">
            <a:avLst/>
          </a:prstGeom>
        </p:spPr>
      </p:pic>
      <p:sp>
        <p:nvSpPr>
          <p:cNvPr id="3" name="TextBox 2">
            <a:extLst>
              <a:ext uri="{FF2B5EF4-FFF2-40B4-BE49-F238E27FC236}">
                <a16:creationId xmlns:a16="http://schemas.microsoft.com/office/drawing/2014/main" id="{BA28470E-CAE1-420B-8CFC-2F05C8CD9896}"/>
              </a:ext>
            </a:extLst>
          </p:cNvPr>
          <p:cNvSpPr txBox="1"/>
          <p:nvPr/>
        </p:nvSpPr>
        <p:spPr>
          <a:xfrm>
            <a:off x="2260604" y="239522"/>
            <a:ext cx="7670791" cy="369332"/>
          </a:xfrm>
          <a:prstGeom prst="rect">
            <a:avLst/>
          </a:prstGeom>
          <a:noFill/>
        </p:spPr>
        <p:txBody>
          <a:bodyPr wrap="square" rtlCol="0">
            <a:spAutoFit/>
          </a:bodyPr>
          <a:lstStyle/>
          <a:p>
            <a:pPr algn="ctr"/>
            <a:r>
              <a:rPr lang="en-US" dirty="0"/>
              <a:t>Model Performance is a Critical consideration when Y=binomial variable type</a:t>
            </a:r>
          </a:p>
        </p:txBody>
      </p:sp>
    </p:spTree>
    <p:extLst>
      <p:ext uri="{BB962C8B-B14F-4D97-AF65-F5344CB8AC3E}">
        <p14:creationId xmlns:p14="http://schemas.microsoft.com/office/powerpoint/2010/main" val="33953218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A3D199-AB3B-4802-A1FB-0928709F204B}"/>
              </a:ext>
            </a:extLst>
          </p:cNvPr>
          <p:cNvPicPr>
            <a:picLocks noChangeAspect="1"/>
          </p:cNvPicPr>
          <p:nvPr/>
        </p:nvPicPr>
        <p:blipFill>
          <a:blip r:embed="rId2"/>
          <a:stretch>
            <a:fillRect/>
          </a:stretch>
        </p:blipFill>
        <p:spPr>
          <a:xfrm>
            <a:off x="1152525" y="2133600"/>
            <a:ext cx="9886950" cy="2590800"/>
          </a:xfrm>
          <a:prstGeom prst="rect">
            <a:avLst/>
          </a:prstGeom>
        </p:spPr>
      </p:pic>
      <p:sp>
        <p:nvSpPr>
          <p:cNvPr id="3" name="TextBox 2">
            <a:extLst>
              <a:ext uri="{FF2B5EF4-FFF2-40B4-BE49-F238E27FC236}">
                <a16:creationId xmlns:a16="http://schemas.microsoft.com/office/drawing/2014/main" id="{08123848-7637-452E-8679-A05A9736312D}"/>
              </a:ext>
            </a:extLst>
          </p:cNvPr>
          <p:cNvSpPr txBox="1"/>
          <p:nvPr/>
        </p:nvSpPr>
        <p:spPr>
          <a:xfrm>
            <a:off x="1707614" y="1196114"/>
            <a:ext cx="8604174" cy="369332"/>
          </a:xfrm>
          <a:prstGeom prst="rect">
            <a:avLst/>
          </a:prstGeom>
          <a:noFill/>
        </p:spPr>
        <p:txBody>
          <a:bodyPr wrap="square" rtlCol="0">
            <a:spAutoFit/>
          </a:bodyPr>
          <a:lstStyle/>
          <a:p>
            <a:pPr algn="ctr"/>
            <a:r>
              <a:rPr lang="en-US" dirty="0"/>
              <a:t>Confusion Matrix for Dataset 2 Using Logistic Regression</a:t>
            </a:r>
          </a:p>
        </p:txBody>
      </p:sp>
    </p:spTree>
    <p:extLst>
      <p:ext uri="{BB962C8B-B14F-4D97-AF65-F5344CB8AC3E}">
        <p14:creationId xmlns:p14="http://schemas.microsoft.com/office/powerpoint/2010/main" val="2288086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7E124-6955-46EE-9FF9-98144C4BEB17}"/>
              </a:ext>
            </a:extLst>
          </p:cNvPr>
          <p:cNvPicPr>
            <a:picLocks noChangeAspect="1"/>
          </p:cNvPicPr>
          <p:nvPr/>
        </p:nvPicPr>
        <p:blipFill>
          <a:blip r:embed="rId2"/>
          <a:stretch>
            <a:fillRect/>
          </a:stretch>
        </p:blipFill>
        <p:spPr>
          <a:xfrm>
            <a:off x="1223962" y="490537"/>
            <a:ext cx="9744075" cy="5876925"/>
          </a:xfrm>
          <a:prstGeom prst="rect">
            <a:avLst/>
          </a:prstGeom>
        </p:spPr>
      </p:pic>
      <p:sp>
        <p:nvSpPr>
          <p:cNvPr id="3" name="TextBox 2">
            <a:extLst>
              <a:ext uri="{FF2B5EF4-FFF2-40B4-BE49-F238E27FC236}">
                <a16:creationId xmlns:a16="http://schemas.microsoft.com/office/drawing/2014/main" id="{54C48E1F-94A3-4936-92C2-37D31C57061B}"/>
              </a:ext>
            </a:extLst>
          </p:cNvPr>
          <p:cNvSpPr txBox="1"/>
          <p:nvPr/>
        </p:nvSpPr>
        <p:spPr>
          <a:xfrm>
            <a:off x="3212815" y="12661"/>
            <a:ext cx="6318914" cy="584775"/>
          </a:xfrm>
          <a:prstGeom prst="rect">
            <a:avLst/>
          </a:prstGeom>
          <a:noFill/>
        </p:spPr>
        <p:txBody>
          <a:bodyPr wrap="square" rtlCol="0">
            <a:spAutoFit/>
          </a:bodyPr>
          <a:lstStyle/>
          <a:p>
            <a:pPr algn="ctr"/>
            <a:r>
              <a:rPr lang="en-US" sz="3200" dirty="0"/>
              <a:t>Evaluating Classification Models</a:t>
            </a:r>
          </a:p>
        </p:txBody>
      </p:sp>
    </p:spTree>
    <p:extLst>
      <p:ext uri="{BB962C8B-B14F-4D97-AF65-F5344CB8AC3E}">
        <p14:creationId xmlns:p14="http://schemas.microsoft.com/office/powerpoint/2010/main" val="4239032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23532" y="0"/>
            <a:ext cx="6144936" cy="6858000"/>
          </a:xfrm>
          <a:prstGeom prst="rect">
            <a:avLst/>
          </a:prstGeom>
        </p:spPr>
      </p:pic>
      <p:sp>
        <p:nvSpPr>
          <p:cNvPr id="3" name="TextBox 2">
            <a:extLst>
              <a:ext uri="{FF2B5EF4-FFF2-40B4-BE49-F238E27FC236}">
                <a16:creationId xmlns:a16="http://schemas.microsoft.com/office/drawing/2014/main" id="{95E6674F-285D-41EF-BD62-2C3F5289DEAF}"/>
              </a:ext>
            </a:extLst>
          </p:cNvPr>
          <p:cNvSpPr txBox="1"/>
          <p:nvPr/>
        </p:nvSpPr>
        <p:spPr>
          <a:xfrm>
            <a:off x="9419421" y="1344058"/>
            <a:ext cx="2500829" cy="1754326"/>
          </a:xfrm>
          <a:prstGeom prst="rect">
            <a:avLst/>
          </a:prstGeom>
          <a:noFill/>
        </p:spPr>
        <p:txBody>
          <a:bodyPr wrap="square" rtlCol="0">
            <a:spAutoFit/>
          </a:bodyPr>
          <a:lstStyle/>
          <a:p>
            <a:r>
              <a:rPr lang="en-US" dirty="0"/>
              <a:t>We always strive to relate performance to accountabilities.</a:t>
            </a:r>
          </a:p>
          <a:p>
            <a:endParaRPr lang="en-US" dirty="0"/>
          </a:p>
          <a:p>
            <a:r>
              <a:rPr lang="en-US" dirty="0"/>
              <a:t>Notice the similarity in rates of “No Quote”</a:t>
            </a:r>
          </a:p>
        </p:txBody>
      </p:sp>
    </p:spTree>
    <p:extLst>
      <p:ext uri="{BB962C8B-B14F-4D97-AF65-F5344CB8AC3E}">
        <p14:creationId xmlns:p14="http://schemas.microsoft.com/office/powerpoint/2010/main" val="1673589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534E1D-A1AE-4216-860B-1767E3C7D51F}"/>
              </a:ext>
            </a:extLst>
          </p:cNvPr>
          <p:cNvPicPr>
            <a:picLocks noChangeAspect="1"/>
          </p:cNvPicPr>
          <p:nvPr/>
        </p:nvPicPr>
        <p:blipFill>
          <a:blip r:embed="rId2"/>
          <a:stretch>
            <a:fillRect/>
          </a:stretch>
        </p:blipFill>
        <p:spPr>
          <a:xfrm>
            <a:off x="4258101" y="225550"/>
            <a:ext cx="6925386" cy="3518769"/>
          </a:xfrm>
          <a:prstGeom prst="rect">
            <a:avLst/>
          </a:prstGeom>
        </p:spPr>
      </p:pic>
      <p:pic>
        <p:nvPicPr>
          <p:cNvPr id="3" name="Picture 2">
            <a:extLst>
              <a:ext uri="{FF2B5EF4-FFF2-40B4-BE49-F238E27FC236}">
                <a16:creationId xmlns:a16="http://schemas.microsoft.com/office/drawing/2014/main" id="{5EA5F03A-2365-497E-B800-DF61BA6EEB95}"/>
              </a:ext>
            </a:extLst>
          </p:cNvPr>
          <p:cNvPicPr>
            <a:picLocks noChangeAspect="1"/>
          </p:cNvPicPr>
          <p:nvPr/>
        </p:nvPicPr>
        <p:blipFill>
          <a:blip r:embed="rId3"/>
          <a:stretch>
            <a:fillRect/>
          </a:stretch>
        </p:blipFill>
        <p:spPr>
          <a:xfrm>
            <a:off x="4258101" y="3678244"/>
            <a:ext cx="6870180" cy="3179756"/>
          </a:xfrm>
          <a:prstGeom prst="rect">
            <a:avLst/>
          </a:prstGeom>
        </p:spPr>
      </p:pic>
      <p:pic>
        <p:nvPicPr>
          <p:cNvPr id="4" name="Picture 3">
            <a:extLst>
              <a:ext uri="{FF2B5EF4-FFF2-40B4-BE49-F238E27FC236}">
                <a16:creationId xmlns:a16="http://schemas.microsoft.com/office/drawing/2014/main" id="{65B8F82F-BD90-4629-BF58-FBA3A7953963}"/>
              </a:ext>
            </a:extLst>
          </p:cNvPr>
          <p:cNvPicPr>
            <a:picLocks noChangeAspect="1"/>
          </p:cNvPicPr>
          <p:nvPr/>
        </p:nvPicPr>
        <p:blipFill>
          <a:blip r:embed="rId4"/>
          <a:stretch>
            <a:fillRect/>
          </a:stretch>
        </p:blipFill>
        <p:spPr>
          <a:xfrm>
            <a:off x="298829" y="393119"/>
            <a:ext cx="3818884" cy="1277915"/>
          </a:xfrm>
          <a:prstGeom prst="rect">
            <a:avLst/>
          </a:prstGeom>
        </p:spPr>
      </p:pic>
      <p:sp>
        <p:nvSpPr>
          <p:cNvPr id="5" name="Rectangle 4">
            <a:extLst>
              <a:ext uri="{FF2B5EF4-FFF2-40B4-BE49-F238E27FC236}">
                <a16:creationId xmlns:a16="http://schemas.microsoft.com/office/drawing/2014/main" id="{4BA42024-CF8F-47A7-AA50-E2B97AD7AE3E}"/>
              </a:ext>
            </a:extLst>
          </p:cNvPr>
          <p:cNvSpPr/>
          <p:nvPr/>
        </p:nvSpPr>
        <p:spPr>
          <a:xfrm>
            <a:off x="429657" y="2374865"/>
            <a:ext cx="4186409" cy="2108269"/>
          </a:xfrm>
          <a:prstGeom prst="rect">
            <a:avLst/>
          </a:prstGeom>
        </p:spPr>
        <p:txBody>
          <a:bodyPr wrap="square">
            <a:spAutoFit/>
          </a:bodyPr>
          <a:lstStyle/>
          <a:p>
            <a:pPr marL="342900" marR="0" lvl="0" indent="-342900">
              <a:spcBef>
                <a:spcPts val="0"/>
              </a:spcBef>
              <a:spcAft>
                <a:spcPts val="600"/>
              </a:spcAft>
              <a:buFont typeface="Symbol" panose="05050102010706020507" pitchFamily="18" charset="2"/>
              <a:buChar char=""/>
            </a:pPr>
            <a:r>
              <a:rPr lang="en-US" i="1" dirty="0">
                <a:latin typeface="Arial" panose="020B0604020202020204" pitchFamily="34" charset="0"/>
                <a:ea typeface="Times New Roman" panose="02020603050405020304" pitchFamily="18" charset="0"/>
              </a:rPr>
              <a:t>For ROC, Precision-Recall, Lift-Gain Explanation Watch:</a:t>
            </a:r>
            <a:endParaRPr lang="en-US" sz="1400" dirty="0">
              <a:latin typeface="Times New Roman" panose="02020603050405020304" pitchFamily="18" charset="0"/>
              <a:ea typeface="Times New Roman" panose="02020603050405020304" pitchFamily="18" charset="0"/>
            </a:endParaRPr>
          </a:p>
          <a:p>
            <a:pPr marL="457200" marR="0">
              <a:spcBef>
                <a:spcPts val="0"/>
              </a:spcBef>
              <a:spcAft>
                <a:spcPts val="0"/>
              </a:spcAft>
            </a:pPr>
            <a:r>
              <a:rPr lang="en-US" i="1" dirty="0">
                <a:latin typeface="Arial" panose="020B0604020202020204" pitchFamily="34" charset="0"/>
                <a:ea typeface="Times New Roman" panose="02020603050405020304" pitchFamily="18" charset="0"/>
              </a:rPr>
              <a:t> </a:t>
            </a:r>
            <a:endParaRPr lang="en-US" sz="1400" dirty="0">
              <a:latin typeface="Times New Roman" panose="02020603050405020304" pitchFamily="18" charset="0"/>
              <a:ea typeface="Times New Roman" panose="02020603050405020304" pitchFamily="18" charset="0"/>
            </a:endParaRPr>
          </a:p>
          <a:p>
            <a:r>
              <a:rPr lang="en-US" i="1" u="sng" dirty="0">
                <a:solidFill>
                  <a:srgbClr val="0000FF"/>
                </a:solidFill>
                <a:latin typeface="Arial" panose="020B0604020202020204" pitchFamily="34" charset="0"/>
                <a:ea typeface="Times New Roman" panose="02020603050405020304" pitchFamily="18" charset="0"/>
                <a:hlinkClick r:id="rId5"/>
              </a:rPr>
              <a:t>https://www.salford-systems.com/resources/webinars-tutorials/how-to/how-to-interpret-model-performance-with-cost-functions</a:t>
            </a:r>
            <a:endParaRPr lang="en-US" dirty="0"/>
          </a:p>
        </p:txBody>
      </p:sp>
      <p:sp>
        <p:nvSpPr>
          <p:cNvPr id="6" name="TextBox 5">
            <a:extLst>
              <a:ext uri="{FF2B5EF4-FFF2-40B4-BE49-F238E27FC236}">
                <a16:creationId xmlns:a16="http://schemas.microsoft.com/office/drawing/2014/main" id="{12AD44B6-C264-4FD3-BA34-78E639A50A95}"/>
              </a:ext>
            </a:extLst>
          </p:cNvPr>
          <p:cNvSpPr txBox="1"/>
          <p:nvPr/>
        </p:nvSpPr>
        <p:spPr>
          <a:xfrm>
            <a:off x="7946157" y="564563"/>
            <a:ext cx="473725" cy="369332"/>
          </a:xfrm>
          <a:prstGeom prst="rect">
            <a:avLst/>
          </a:prstGeom>
          <a:noFill/>
        </p:spPr>
        <p:txBody>
          <a:bodyPr wrap="square" rtlCol="0">
            <a:spAutoFit/>
          </a:bodyPr>
          <a:lstStyle/>
          <a:p>
            <a:r>
              <a:rPr lang="en-US" dirty="0">
                <a:solidFill>
                  <a:srgbClr val="FF0000"/>
                </a:solidFill>
              </a:rPr>
              <a:t>X</a:t>
            </a:r>
          </a:p>
        </p:txBody>
      </p:sp>
      <p:sp>
        <p:nvSpPr>
          <p:cNvPr id="7" name="TextBox 6">
            <a:extLst>
              <a:ext uri="{FF2B5EF4-FFF2-40B4-BE49-F238E27FC236}">
                <a16:creationId xmlns:a16="http://schemas.microsoft.com/office/drawing/2014/main" id="{0AFEE9E2-36A0-40E9-A2B4-91D533FD96D2}"/>
              </a:ext>
            </a:extLst>
          </p:cNvPr>
          <p:cNvSpPr txBox="1"/>
          <p:nvPr/>
        </p:nvSpPr>
        <p:spPr>
          <a:xfrm>
            <a:off x="7946157" y="1173802"/>
            <a:ext cx="473725" cy="369332"/>
          </a:xfrm>
          <a:prstGeom prst="rect">
            <a:avLst/>
          </a:prstGeom>
          <a:noFill/>
        </p:spPr>
        <p:txBody>
          <a:bodyPr wrap="square" rtlCol="0">
            <a:spAutoFit/>
          </a:bodyPr>
          <a:lstStyle/>
          <a:p>
            <a:r>
              <a:rPr lang="en-US" dirty="0">
                <a:solidFill>
                  <a:srgbClr val="FF0000"/>
                </a:solidFill>
              </a:rPr>
              <a:t>X</a:t>
            </a:r>
          </a:p>
        </p:txBody>
      </p:sp>
      <p:sp>
        <p:nvSpPr>
          <p:cNvPr id="8" name="TextBox 7">
            <a:extLst>
              <a:ext uri="{FF2B5EF4-FFF2-40B4-BE49-F238E27FC236}">
                <a16:creationId xmlns:a16="http://schemas.microsoft.com/office/drawing/2014/main" id="{4CC740CB-37D3-4DDB-A6C8-136D66F59FC3}"/>
              </a:ext>
            </a:extLst>
          </p:cNvPr>
          <p:cNvSpPr txBox="1"/>
          <p:nvPr/>
        </p:nvSpPr>
        <p:spPr>
          <a:xfrm>
            <a:off x="9409564" y="3308912"/>
            <a:ext cx="473725" cy="369332"/>
          </a:xfrm>
          <a:prstGeom prst="rect">
            <a:avLst/>
          </a:prstGeom>
          <a:noFill/>
        </p:spPr>
        <p:txBody>
          <a:bodyPr wrap="square" rtlCol="0">
            <a:spAutoFit/>
          </a:bodyPr>
          <a:lstStyle/>
          <a:p>
            <a:r>
              <a:rPr lang="en-US" dirty="0">
                <a:solidFill>
                  <a:srgbClr val="FF0000"/>
                </a:solidFill>
              </a:rPr>
              <a:t>X</a:t>
            </a:r>
          </a:p>
        </p:txBody>
      </p:sp>
    </p:spTree>
    <p:extLst>
      <p:ext uri="{BB962C8B-B14F-4D97-AF65-F5344CB8AC3E}">
        <p14:creationId xmlns:p14="http://schemas.microsoft.com/office/powerpoint/2010/main" val="2161961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3D571B-215C-446C-BCA2-5890CCD1F2AD}"/>
              </a:ext>
            </a:extLst>
          </p:cNvPr>
          <p:cNvPicPr>
            <a:picLocks noChangeAspect="1"/>
          </p:cNvPicPr>
          <p:nvPr/>
        </p:nvPicPr>
        <p:blipFill>
          <a:blip r:embed="rId2"/>
          <a:stretch>
            <a:fillRect/>
          </a:stretch>
        </p:blipFill>
        <p:spPr>
          <a:xfrm>
            <a:off x="2195512" y="542925"/>
            <a:ext cx="7800975" cy="5772150"/>
          </a:xfrm>
          <a:prstGeom prst="rect">
            <a:avLst/>
          </a:prstGeom>
        </p:spPr>
      </p:pic>
    </p:spTree>
    <p:extLst>
      <p:ext uri="{BB962C8B-B14F-4D97-AF65-F5344CB8AC3E}">
        <p14:creationId xmlns:p14="http://schemas.microsoft.com/office/powerpoint/2010/main" val="11852672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127000"/>
            <a:ext cx="9982200" cy="1107996"/>
          </a:xfrm>
          <a:prstGeom prst="rect">
            <a:avLst/>
          </a:prstGeom>
          <a:noFill/>
        </p:spPr>
        <p:txBody>
          <a:bodyPr wrap="square" rtlCol="0">
            <a:spAutoFit/>
          </a:bodyPr>
          <a:lstStyle/>
          <a:p>
            <a:pPr algn="ctr"/>
            <a:r>
              <a:rPr lang="en-US" sz="2400" b="1" dirty="0"/>
              <a:t>Model Evaluation: Confusion Matrix</a:t>
            </a:r>
          </a:p>
          <a:p>
            <a:pPr algn="ctr"/>
            <a:r>
              <a:rPr lang="en-US" sz="2400" b="1" dirty="0"/>
              <a:t>Can be Applied to a Test Sample For Validation</a:t>
            </a:r>
          </a:p>
          <a:p>
            <a:endParaRPr lang="en-US" dirty="0"/>
          </a:p>
        </p:txBody>
      </p:sp>
      <p:sp>
        <p:nvSpPr>
          <p:cNvPr id="4" name="Rectangle 3"/>
          <p:cNvSpPr/>
          <p:nvPr/>
        </p:nvSpPr>
        <p:spPr>
          <a:xfrm>
            <a:off x="335132" y="6405642"/>
            <a:ext cx="2606419" cy="276999"/>
          </a:xfrm>
          <a:prstGeom prst="rect">
            <a:avLst/>
          </a:prstGeom>
        </p:spPr>
        <p:txBody>
          <a:bodyPr wrap="none">
            <a:spAutoFit/>
          </a:bodyPr>
          <a:lstStyle/>
          <a:p>
            <a:pPr lvl="0"/>
            <a:r>
              <a:rPr lang="en-US" sz="1200" dirty="0">
                <a:solidFill>
                  <a:prstClr val="black"/>
                </a:solidFill>
              </a:rPr>
              <a:t>References:  Data Science for Business</a:t>
            </a:r>
          </a:p>
        </p:txBody>
      </p:sp>
      <p:sp>
        <p:nvSpPr>
          <p:cNvPr id="6" name="TextBox 5"/>
          <p:cNvSpPr txBox="1"/>
          <p:nvPr/>
        </p:nvSpPr>
        <p:spPr>
          <a:xfrm>
            <a:off x="1612901" y="3415837"/>
            <a:ext cx="8458200" cy="3416320"/>
          </a:xfrm>
          <a:prstGeom prst="rect">
            <a:avLst/>
          </a:prstGeom>
          <a:noFill/>
        </p:spPr>
        <p:txBody>
          <a:bodyPr wrap="square" rtlCol="0">
            <a:spAutoFit/>
          </a:bodyPr>
          <a:lstStyle/>
          <a:p>
            <a:r>
              <a:rPr lang="en-US" u="sng" dirty="0"/>
              <a:t>Issues </a:t>
            </a:r>
          </a:p>
          <a:p>
            <a:endParaRPr lang="en-US" u="sng" dirty="0"/>
          </a:p>
          <a:p>
            <a:pPr marL="285750" indent="-285750">
              <a:buFont typeface="Arial" panose="020B0604020202020204" pitchFamily="34" charset="0"/>
              <a:buChar char="•"/>
            </a:pPr>
            <a:r>
              <a:rPr lang="en-US" dirty="0"/>
              <a:t>Unbalanced classes: problems using accuracy as a measure, Suggests More Robust Models May be Appropriate</a:t>
            </a:r>
          </a:p>
          <a:p>
            <a:pPr marL="742950" lvl="1" indent="-285750">
              <a:buFont typeface="Arial" panose="020B0604020202020204" pitchFamily="34" charset="0"/>
              <a:buChar char="•"/>
            </a:pPr>
            <a:r>
              <a:rPr lang="en-US" dirty="0"/>
              <a:t>Only 5 out of 1,000 cases are true negatives </a:t>
            </a:r>
          </a:p>
          <a:p>
            <a:pPr marL="742950" lvl="1" indent="-285750">
              <a:buFont typeface="Arial" panose="020B0604020202020204" pitchFamily="34" charset="0"/>
              <a:buChar char="•"/>
            </a:pPr>
            <a:r>
              <a:rPr lang="en-US" dirty="0"/>
              <a:t>Predict all positive: 99.5% accurate but likely useless</a:t>
            </a:r>
          </a:p>
          <a:p>
            <a:pPr marL="742950" lvl="1" indent="-285750">
              <a:buFont typeface="Arial" panose="020B0604020202020204" pitchFamily="34" charset="0"/>
              <a:buChar char="•"/>
            </a:pPr>
            <a:r>
              <a:rPr lang="en-US" dirty="0"/>
              <a:t>Lower accuracy with more balanced classes may be better than higher accuracy given greater class unbalance</a:t>
            </a:r>
          </a:p>
          <a:p>
            <a:pPr marL="285750" indent="-285750">
              <a:buFont typeface="Arial" panose="020B0604020202020204" pitchFamily="34" charset="0"/>
              <a:buChar char="•"/>
            </a:pPr>
            <a:r>
              <a:rPr lang="en-US" dirty="0"/>
              <a:t>Unequal costs and benefits Suggests that Varying the Threshold Could be Useful</a:t>
            </a:r>
          </a:p>
          <a:p>
            <a:pPr marL="742950" lvl="1" indent="-285750">
              <a:buFont typeface="Arial" panose="020B0604020202020204" pitchFamily="34" charset="0"/>
              <a:buChar char="•"/>
            </a:pPr>
            <a:r>
              <a:rPr lang="en-US" dirty="0"/>
              <a:t>Expected value</a:t>
            </a:r>
          </a:p>
          <a:p>
            <a:pPr lvl="1"/>
            <a:endParaRPr lang="en-US" dirty="0"/>
          </a:p>
          <a:p>
            <a:pPr marL="285750" indent="-285750">
              <a:buFont typeface="Arial" panose="020B0604020202020204" pitchFamily="34" charset="0"/>
              <a:buChar char="•"/>
            </a:pP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398" t="56641" r="71148" b="902"/>
          <a:stretch/>
        </p:blipFill>
        <p:spPr>
          <a:xfrm>
            <a:off x="4446838" y="1411873"/>
            <a:ext cx="1879600" cy="2273300"/>
          </a:xfrm>
          <a:prstGeom prst="rect">
            <a:avLst/>
          </a:prstGeom>
        </p:spPr>
      </p:pic>
      <p:sp>
        <p:nvSpPr>
          <p:cNvPr id="5" name="TextBox 4"/>
          <p:cNvSpPr txBox="1"/>
          <p:nvPr/>
        </p:nvSpPr>
        <p:spPr>
          <a:xfrm>
            <a:off x="1612901" y="2273741"/>
            <a:ext cx="2819400" cy="369332"/>
          </a:xfrm>
          <a:prstGeom prst="rect">
            <a:avLst/>
          </a:prstGeom>
          <a:noFill/>
        </p:spPr>
        <p:txBody>
          <a:bodyPr wrap="square" rtlCol="0">
            <a:spAutoFit/>
          </a:bodyPr>
          <a:lstStyle/>
          <a:p>
            <a:r>
              <a:rPr lang="en-US" dirty="0"/>
              <a:t>What the model predicts</a:t>
            </a:r>
          </a:p>
        </p:txBody>
      </p:sp>
      <p:sp>
        <p:nvSpPr>
          <p:cNvPr id="8" name="TextBox 7"/>
          <p:cNvSpPr txBox="1"/>
          <p:nvPr/>
        </p:nvSpPr>
        <p:spPr>
          <a:xfrm>
            <a:off x="4259668" y="865664"/>
            <a:ext cx="2692399" cy="369332"/>
          </a:xfrm>
          <a:prstGeom prst="rect">
            <a:avLst/>
          </a:prstGeom>
          <a:noFill/>
        </p:spPr>
        <p:txBody>
          <a:bodyPr wrap="square" rtlCol="0">
            <a:spAutoFit/>
          </a:bodyPr>
          <a:lstStyle/>
          <a:p>
            <a:r>
              <a:rPr lang="en-US" dirty="0"/>
              <a:t>Actual training data labels</a:t>
            </a:r>
          </a:p>
        </p:txBody>
      </p:sp>
      <p:grpSp>
        <p:nvGrpSpPr>
          <p:cNvPr id="11" name="Group 10">
            <a:extLst>
              <a:ext uri="{FF2B5EF4-FFF2-40B4-BE49-F238E27FC236}">
                <a16:creationId xmlns:a16="http://schemas.microsoft.com/office/drawing/2014/main" id="{424E8B85-516D-4523-9CEA-203A93C007FB}"/>
              </a:ext>
            </a:extLst>
          </p:cNvPr>
          <p:cNvGrpSpPr/>
          <p:nvPr/>
        </p:nvGrpSpPr>
        <p:grpSpPr>
          <a:xfrm rot="16200000">
            <a:off x="4078821" y="1718696"/>
            <a:ext cx="2093073" cy="1057619"/>
            <a:chOff x="4719760" y="1569756"/>
            <a:chExt cx="1921754" cy="1057619"/>
          </a:xfrm>
        </p:grpSpPr>
        <p:sp>
          <p:nvSpPr>
            <p:cNvPr id="9" name="Freeform: Shape 8">
              <a:extLst>
                <a:ext uri="{FF2B5EF4-FFF2-40B4-BE49-F238E27FC236}">
                  <a16:creationId xmlns:a16="http://schemas.microsoft.com/office/drawing/2014/main" id="{E6C7A64D-9F56-4B06-AEC6-6A38CE8E5005}"/>
                </a:ext>
              </a:extLst>
            </p:cNvPr>
            <p:cNvSpPr/>
            <p:nvPr/>
          </p:nvSpPr>
          <p:spPr>
            <a:xfrm>
              <a:off x="4719760" y="1641516"/>
              <a:ext cx="1458095" cy="735226"/>
            </a:xfrm>
            <a:custGeom>
              <a:avLst/>
              <a:gdLst>
                <a:gd name="connsiteX0" fmla="*/ 0 w 1594837"/>
                <a:gd name="connsiteY0" fmla="*/ 77118 h 870333"/>
                <a:gd name="connsiteX1" fmla="*/ 528810 w 1594837"/>
                <a:gd name="connsiteY1" fmla="*/ 55085 h 870333"/>
                <a:gd name="connsiteX2" fmla="*/ 683046 w 1594837"/>
                <a:gd name="connsiteY2" fmla="*/ 44068 h 870333"/>
                <a:gd name="connsiteX3" fmla="*/ 837282 w 1594837"/>
                <a:gd name="connsiteY3" fmla="*/ 22034 h 870333"/>
                <a:gd name="connsiteX4" fmla="*/ 881349 w 1594837"/>
                <a:gd name="connsiteY4" fmla="*/ 11017 h 870333"/>
                <a:gd name="connsiteX5" fmla="*/ 1079653 w 1594837"/>
                <a:gd name="connsiteY5" fmla="*/ 0 h 870333"/>
                <a:gd name="connsiteX6" fmla="*/ 1465243 w 1594837"/>
                <a:gd name="connsiteY6" fmla="*/ 11017 h 870333"/>
                <a:gd name="connsiteX7" fmla="*/ 1498294 w 1594837"/>
                <a:gd name="connsiteY7" fmla="*/ 44068 h 870333"/>
                <a:gd name="connsiteX8" fmla="*/ 1531344 w 1594837"/>
                <a:gd name="connsiteY8" fmla="*/ 132203 h 870333"/>
                <a:gd name="connsiteX9" fmla="*/ 1553378 w 1594837"/>
                <a:gd name="connsiteY9" fmla="*/ 165253 h 870333"/>
                <a:gd name="connsiteX10" fmla="*/ 1564395 w 1594837"/>
                <a:gd name="connsiteY10" fmla="*/ 738130 h 870333"/>
                <a:gd name="connsiteX11" fmla="*/ 1553378 w 1594837"/>
                <a:gd name="connsiteY11" fmla="*/ 837282 h 870333"/>
                <a:gd name="connsiteX12" fmla="*/ 1476260 w 1594837"/>
                <a:gd name="connsiteY12" fmla="*/ 848299 h 870333"/>
                <a:gd name="connsiteX13" fmla="*/ 1421176 w 1594837"/>
                <a:gd name="connsiteY13" fmla="*/ 859316 h 870333"/>
                <a:gd name="connsiteX14" fmla="*/ 1311007 w 1594837"/>
                <a:gd name="connsiteY14" fmla="*/ 848299 h 870333"/>
                <a:gd name="connsiteX15" fmla="*/ 947450 w 1594837"/>
                <a:gd name="connsiteY15" fmla="*/ 870333 h 870333"/>
                <a:gd name="connsiteX16" fmla="*/ 815248 w 1594837"/>
                <a:gd name="connsiteY16" fmla="*/ 859316 h 870333"/>
                <a:gd name="connsiteX17" fmla="*/ 605928 w 1594837"/>
                <a:gd name="connsiteY17" fmla="*/ 837282 h 870333"/>
                <a:gd name="connsiteX18" fmla="*/ 572877 w 1594837"/>
                <a:gd name="connsiteY18" fmla="*/ 826265 h 870333"/>
                <a:gd name="connsiteX19" fmla="*/ 385590 w 1594837"/>
                <a:gd name="connsiteY19" fmla="*/ 804232 h 870333"/>
                <a:gd name="connsiteX20" fmla="*/ 319489 w 1594837"/>
                <a:gd name="connsiteY20" fmla="*/ 782198 h 870333"/>
                <a:gd name="connsiteX21" fmla="*/ 286438 w 1594837"/>
                <a:gd name="connsiteY21" fmla="*/ 771181 h 870333"/>
                <a:gd name="connsiteX22" fmla="*/ 198303 w 1594837"/>
                <a:gd name="connsiteY22" fmla="*/ 749147 h 870333"/>
                <a:gd name="connsiteX23" fmla="*/ 44067 w 1594837"/>
                <a:gd name="connsiteY23" fmla="*/ 760164 h 870333"/>
                <a:gd name="connsiteX24" fmla="*/ 55084 w 1594837"/>
                <a:gd name="connsiteY24" fmla="*/ 705080 h 870333"/>
                <a:gd name="connsiteX25" fmla="*/ 66101 w 1594837"/>
                <a:gd name="connsiteY25" fmla="*/ 672029 h 870333"/>
                <a:gd name="connsiteX26" fmla="*/ 77118 w 1594837"/>
                <a:gd name="connsiteY26" fmla="*/ 627962 h 870333"/>
                <a:gd name="connsiteX27" fmla="*/ 99152 w 1594837"/>
                <a:gd name="connsiteY27" fmla="*/ 561860 h 870333"/>
                <a:gd name="connsiteX28" fmla="*/ 88135 w 1594837"/>
                <a:gd name="connsiteY28" fmla="*/ 385591 h 870333"/>
                <a:gd name="connsiteX29" fmla="*/ 77118 w 1594837"/>
                <a:gd name="connsiteY29" fmla="*/ 275422 h 870333"/>
                <a:gd name="connsiteX30" fmla="*/ 77118 w 1594837"/>
                <a:gd name="connsiteY30" fmla="*/ 22034 h 87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94837" h="870333">
                  <a:moveTo>
                    <a:pt x="0" y="77118"/>
                  </a:moveTo>
                  <a:cubicBezTo>
                    <a:pt x="246905" y="46255"/>
                    <a:pt x="-5818" y="74885"/>
                    <a:pt x="528810" y="55085"/>
                  </a:cubicBezTo>
                  <a:cubicBezTo>
                    <a:pt x="580318" y="53177"/>
                    <a:pt x="631634" y="47740"/>
                    <a:pt x="683046" y="44068"/>
                  </a:cubicBezTo>
                  <a:cubicBezTo>
                    <a:pt x="762638" y="17537"/>
                    <a:pt x="676372" y="43489"/>
                    <a:pt x="837282" y="22034"/>
                  </a:cubicBezTo>
                  <a:cubicBezTo>
                    <a:pt x="852290" y="20033"/>
                    <a:pt x="866270" y="12388"/>
                    <a:pt x="881349" y="11017"/>
                  </a:cubicBezTo>
                  <a:cubicBezTo>
                    <a:pt x="947280" y="5023"/>
                    <a:pt x="1013552" y="3672"/>
                    <a:pt x="1079653" y="0"/>
                  </a:cubicBezTo>
                  <a:cubicBezTo>
                    <a:pt x="1208183" y="3672"/>
                    <a:pt x="1337367" y="-2444"/>
                    <a:pt x="1465243" y="11017"/>
                  </a:cubicBezTo>
                  <a:cubicBezTo>
                    <a:pt x="1480738" y="12648"/>
                    <a:pt x="1490036" y="30856"/>
                    <a:pt x="1498294" y="44068"/>
                  </a:cubicBezTo>
                  <a:cubicBezTo>
                    <a:pt x="1538898" y="109034"/>
                    <a:pt x="1505703" y="80919"/>
                    <a:pt x="1531344" y="132203"/>
                  </a:cubicBezTo>
                  <a:cubicBezTo>
                    <a:pt x="1537265" y="144046"/>
                    <a:pt x="1546033" y="154236"/>
                    <a:pt x="1553378" y="165253"/>
                  </a:cubicBezTo>
                  <a:cubicBezTo>
                    <a:pt x="1627884" y="388766"/>
                    <a:pt x="1582905" y="229099"/>
                    <a:pt x="1564395" y="738130"/>
                  </a:cubicBezTo>
                  <a:cubicBezTo>
                    <a:pt x="1563187" y="771362"/>
                    <a:pt x="1574152" y="811315"/>
                    <a:pt x="1553378" y="837282"/>
                  </a:cubicBezTo>
                  <a:cubicBezTo>
                    <a:pt x="1537157" y="857559"/>
                    <a:pt x="1501874" y="844030"/>
                    <a:pt x="1476260" y="848299"/>
                  </a:cubicBezTo>
                  <a:cubicBezTo>
                    <a:pt x="1457790" y="851377"/>
                    <a:pt x="1439537" y="855644"/>
                    <a:pt x="1421176" y="859316"/>
                  </a:cubicBezTo>
                  <a:cubicBezTo>
                    <a:pt x="1384453" y="855644"/>
                    <a:pt x="1347913" y="848299"/>
                    <a:pt x="1311007" y="848299"/>
                  </a:cubicBezTo>
                  <a:cubicBezTo>
                    <a:pt x="1062292" y="848299"/>
                    <a:pt x="1095423" y="845671"/>
                    <a:pt x="947450" y="870333"/>
                  </a:cubicBezTo>
                  <a:lnTo>
                    <a:pt x="815248" y="859316"/>
                  </a:lnTo>
                  <a:cubicBezTo>
                    <a:pt x="736451" y="852153"/>
                    <a:pt x="683678" y="845921"/>
                    <a:pt x="605928" y="837282"/>
                  </a:cubicBezTo>
                  <a:cubicBezTo>
                    <a:pt x="594911" y="833610"/>
                    <a:pt x="584303" y="828342"/>
                    <a:pt x="572877" y="826265"/>
                  </a:cubicBezTo>
                  <a:cubicBezTo>
                    <a:pt x="549069" y="821936"/>
                    <a:pt x="404855" y="806372"/>
                    <a:pt x="385590" y="804232"/>
                  </a:cubicBezTo>
                  <a:lnTo>
                    <a:pt x="319489" y="782198"/>
                  </a:lnTo>
                  <a:cubicBezTo>
                    <a:pt x="308472" y="778526"/>
                    <a:pt x="297825" y="773459"/>
                    <a:pt x="286438" y="771181"/>
                  </a:cubicBezTo>
                  <a:cubicBezTo>
                    <a:pt x="219967" y="757886"/>
                    <a:pt x="249118" y="766085"/>
                    <a:pt x="198303" y="749147"/>
                  </a:cubicBezTo>
                  <a:cubicBezTo>
                    <a:pt x="146891" y="752819"/>
                    <a:pt x="93331" y="775322"/>
                    <a:pt x="44067" y="760164"/>
                  </a:cubicBezTo>
                  <a:cubicBezTo>
                    <a:pt x="26170" y="754657"/>
                    <a:pt x="50542" y="723246"/>
                    <a:pt x="55084" y="705080"/>
                  </a:cubicBezTo>
                  <a:cubicBezTo>
                    <a:pt x="57901" y="693814"/>
                    <a:pt x="62911" y="683195"/>
                    <a:pt x="66101" y="672029"/>
                  </a:cubicBezTo>
                  <a:cubicBezTo>
                    <a:pt x="70261" y="657470"/>
                    <a:pt x="72767" y="642465"/>
                    <a:pt x="77118" y="627962"/>
                  </a:cubicBezTo>
                  <a:cubicBezTo>
                    <a:pt x="83792" y="605716"/>
                    <a:pt x="99152" y="561860"/>
                    <a:pt x="99152" y="561860"/>
                  </a:cubicBezTo>
                  <a:cubicBezTo>
                    <a:pt x="95480" y="503104"/>
                    <a:pt x="92650" y="444289"/>
                    <a:pt x="88135" y="385591"/>
                  </a:cubicBezTo>
                  <a:cubicBezTo>
                    <a:pt x="85304" y="348794"/>
                    <a:pt x="78236" y="312311"/>
                    <a:pt x="77118" y="275422"/>
                  </a:cubicBezTo>
                  <a:cubicBezTo>
                    <a:pt x="74560" y="190998"/>
                    <a:pt x="77118" y="106497"/>
                    <a:pt x="77118" y="2203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6FAA7A3-7C6E-463B-BACB-7D4E51646E72}"/>
                </a:ext>
              </a:extLst>
            </p:cNvPr>
            <p:cNvSpPr txBox="1"/>
            <p:nvPr/>
          </p:nvSpPr>
          <p:spPr>
            <a:xfrm rot="5400000">
              <a:off x="5928038" y="1913900"/>
              <a:ext cx="1057619" cy="369332"/>
            </a:xfrm>
            <a:prstGeom prst="rect">
              <a:avLst/>
            </a:prstGeom>
            <a:noFill/>
          </p:spPr>
          <p:txBody>
            <a:bodyPr wrap="square" rtlCol="0">
              <a:spAutoFit/>
            </a:bodyPr>
            <a:lstStyle/>
            <a:p>
              <a:r>
                <a:rPr lang="en-US" dirty="0">
                  <a:solidFill>
                    <a:srgbClr val="FF0000"/>
                  </a:solidFill>
                </a:rPr>
                <a:t>Recall</a:t>
              </a:r>
            </a:p>
          </p:txBody>
        </p:sp>
      </p:grpSp>
      <p:grpSp>
        <p:nvGrpSpPr>
          <p:cNvPr id="12" name="Group 11">
            <a:extLst>
              <a:ext uri="{FF2B5EF4-FFF2-40B4-BE49-F238E27FC236}">
                <a16:creationId xmlns:a16="http://schemas.microsoft.com/office/drawing/2014/main" id="{90DFBDEE-D50D-4527-8F9D-F860FF060AD9}"/>
              </a:ext>
            </a:extLst>
          </p:cNvPr>
          <p:cNvGrpSpPr/>
          <p:nvPr/>
        </p:nvGrpSpPr>
        <p:grpSpPr>
          <a:xfrm>
            <a:off x="4559147" y="1657841"/>
            <a:ext cx="3073706" cy="870333"/>
            <a:chOff x="4583017" y="1641513"/>
            <a:chExt cx="3073706" cy="870333"/>
          </a:xfrm>
        </p:grpSpPr>
        <p:sp>
          <p:nvSpPr>
            <p:cNvPr id="13" name="Freeform: Shape 12">
              <a:extLst>
                <a:ext uri="{FF2B5EF4-FFF2-40B4-BE49-F238E27FC236}">
                  <a16:creationId xmlns:a16="http://schemas.microsoft.com/office/drawing/2014/main" id="{D9313BFA-8A04-45F0-9FBA-EF695027E11A}"/>
                </a:ext>
              </a:extLst>
            </p:cNvPr>
            <p:cNvSpPr/>
            <p:nvPr/>
          </p:nvSpPr>
          <p:spPr>
            <a:xfrm>
              <a:off x="4583017" y="1641513"/>
              <a:ext cx="1594837" cy="870333"/>
            </a:xfrm>
            <a:custGeom>
              <a:avLst/>
              <a:gdLst>
                <a:gd name="connsiteX0" fmla="*/ 0 w 1594837"/>
                <a:gd name="connsiteY0" fmla="*/ 77118 h 870333"/>
                <a:gd name="connsiteX1" fmla="*/ 528810 w 1594837"/>
                <a:gd name="connsiteY1" fmla="*/ 55085 h 870333"/>
                <a:gd name="connsiteX2" fmla="*/ 683046 w 1594837"/>
                <a:gd name="connsiteY2" fmla="*/ 44068 h 870333"/>
                <a:gd name="connsiteX3" fmla="*/ 837282 w 1594837"/>
                <a:gd name="connsiteY3" fmla="*/ 22034 h 870333"/>
                <a:gd name="connsiteX4" fmla="*/ 881349 w 1594837"/>
                <a:gd name="connsiteY4" fmla="*/ 11017 h 870333"/>
                <a:gd name="connsiteX5" fmla="*/ 1079653 w 1594837"/>
                <a:gd name="connsiteY5" fmla="*/ 0 h 870333"/>
                <a:gd name="connsiteX6" fmla="*/ 1465243 w 1594837"/>
                <a:gd name="connsiteY6" fmla="*/ 11017 h 870333"/>
                <a:gd name="connsiteX7" fmla="*/ 1498294 w 1594837"/>
                <a:gd name="connsiteY7" fmla="*/ 44068 h 870333"/>
                <a:gd name="connsiteX8" fmla="*/ 1531344 w 1594837"/>
                <a:gd name="connsiteY8" fmla="*/ 132203 h 870333"/>
                <a:gd name="connsiteX9" fmla="*/ 1553378 w 1594837"/>
                <a:gd name="connsiteY9" fmla="*/ 165253 h 870333"/>
                <a:gd name="connsiteX10" fmla="*/ 1564395 w 1594837"/>
                <a:gd name="connsiteY10" fmla="*/ 738130 h 870333"/>
                <a:gd name="connsiteX11" fmla="*/ 1553378 w 1594837"/>
                <a:gd name="connsiteY11" fmla="*/ 837282 h 870333"/>
                <a:gd name="connsiteX12" fmla="*/ 1476260 w 1594837"/>
                <a:gd name="connsiteY12" fmla="*/ 848299 h 870333"/>
                <a:gd name="connsiteX13" fmla="*/ 1421176 w 1594837"/>
                <a:gd name="connsiteY13" fmla="*/ 859316 h 870333"/>
                <a:gd name="connsiteX14" fmla="*/ 1311007 w 1594837"/>
                <a:gd name="connsiteY14" fmla="*/ 848299 h 870333"/>
                <a:gd name="connsiteX15" fmla="*/ 947450 w 1594837"/>
                <a:gd name="connsiteY15" fmla="*/ 870333 h 870333"/>
                <a:gd name="connsiteX16" fmla="*/ 815248 w 1594837"/>
                <a:gd name="connsiteY16" fmla="*/ 859316 h 870333"/>
                <a:gd name="connsiteX17" fmla="*/ 605928 w 1594837"/>
                <a:gd name="connsiteY17" fmla="*/ 837282 h 870333"/>
                <a:gd name="connsiteX18" fmla="*/ 572877 w 1594837"/>
                <a:gd name="connsiteY18" fmla="*/ 826265 h 870333"/>
                <a:gd name="connsiteX19" fmla="*/ 385590 w 1594837"/>
                <a:gd name="connsiteY19" fmla="*/ 804232 h 870333"/>
                <a:gd name="connsiteX20" fmla="*/ 319489 w 1594837"/>
                <a:gd name="connsiteY20" fmla="*/ 782198 h 870333"/>
                <a:gd name="connsiteX21" fmla="*/ 286438 w 1594837"/>
                <a:gd name="connsiteY21" fmla="*/ 771181 h 870333"/>
                <a:gd name="connsiteX22" fmla="*/ 198303 w 1594837"/>
                <a:gd name="connsiteY22" fmla="*/ 749147 h 870333"/>
                <a:gd name="connsiteX23" fmla="*/ 44067 w 1594837"/>
                <a:gd name="connsiteY23" fmla="*/ 760164 h 870333"/>
                <a:gd name="connsiteX24" fmla="*/ 55084 w 1594837"/>
                <a:gd name="connsiteY24" fmla="*/ 705080 h 870333"/>
                <a:gd name="connsiteX25" fmla="*/ 66101 w 1594837"/>
                <a:gd name="connsiteY25" fmla="*/ 672029 h 870333"/>
                <a:gd name="connsiteX26" fmla="*/ 77118 w 1594837"/>
                <a:gd name="connsiteY26" fmla="*/ 627962 h 870333"/>
                <a:gd name="connsiteX27" fmla="*/ 99152 w 1594837"/>
                <a:gd name="connsiteY27" fmla="*/ 561860 h 870333"/>
                <a:gd name="connsiteX28" fmla="*/ 88135 w 1594837"/>
                <a:gd name="connsiteY28" fmla="*/ 385591 h 870333"/>
                <a:gd name="connsiteX29" fmla="*/ 77118 w 1594837"/>
                <a:gd name="connsiteY29" fmla="*/ 275422 h 870333"/>
                <a:gd name="connsiteX30" fmla="*/ 77118 w 1594837"/>
                <a:gd name="connsiteY30" fmla="*/ 22034 h 87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94837" h="870333">
                  <a:moveTo>
                    <a:pt x="0" y="77118"/>
                  </a:moveTo>
                  <a:cubicBezTo>
                    <a:pt x="246905" y="46255"/>
                    <a:pt x="-5818" y="74885"/>
                    <a:pt x="528810" y="55085"/>
                  </a:cubicBezTo>
                  <a:cubicBezTo>
                    <a:pt x="580318" y="53177"/>
                    <a:pt x="631634" y="47740"/>
                    <a:pt x="683046" y="44068"/>
                  </a:cubicBezTo>
                  <a:cubicBezTo>
                    <a:pt x="762638" y="17537"/>
                    <a:pt x="676372" y="43489"/>
                    <a:pt x="837282" y="22034"/>
                  </a:cubicBezTo>
                  <a:cubicBezTo>
                    <a:pt x="852290" y="20033"/>
                    <a:pt x="866270" y="12388"/>
                    <a:pt x="881349" y="11017"/>
                  </a:cubicBezTo>
                  <a:cubicBezTo>
                    <a:pt x="947280" y="5023"/>
                    <a:pt x="1013552" y="3672"/>
                    <a:pt x="1079653" y="0"/>
                  </a:cubicBezTo>
                  <a:cubicBezTo>
                    <a:pt x="1208183" y="3672"/>
                    <a:pt x="1337367" y="-2444"/>
                    <a:pt x="1465243" y="11017"/>
                  </a:cubicBezTo>
                  <a:cubicBezTo>
                    <a:pt x="1480738" y="12648"/>
                    <a:pt x="1490036" y="30856"/>
                    <a:pt x="1498294" y="44068"/>
                  </a:cubicBezTo>
                  <a:cubicBezTo>
                    <a:pt x="1538898" y="109034"/>
                    <a:pt x="1505703" y="80919"/>
                    <a:pt x="1531344" y="132203"/>
                  </a:cubicBezTo>
                  <a:cubicBezTo>
                    <a:pt x="1537265" y="144046"/>
                    <a:pt x="1546033" y="154236"/>
                    <a:pt x="1553378" y="165253"/>
                  </a:cubicBezTo>
                  <a:cubicBezTo>
                    <a:pt x="1627884" y="388766"/>
                    <a:pt x="1582905" y="229099"/>
                    <a:pt x="1564395" y="738130"/>
                  </a:cubicBezTo>
                  <a:cubicBezTo>
                    <a:pt x="1563187" y="771362"/>
                    <a:pt x="1574152" y="811315"/>
                    <a:pt x="1553378" y="837282"/>
                  </a:cubicBezTo>
                  <a:cubicBezTo>
                    <a:pt x="1537157" y="857559"/>
                    <a:pt x="1501874" y="844030"/>
                    <a:pt x="1476260" y="848299"/>
                  </a:cubicBezTo>
                  <a:cubicBezTo>
                    <a:pt x="1457790" y="851377"/>
                    <a:pt x="1439537" y="855644"/>
                    <a:pt x="1421176" y="859316"/>
                  </a:cubicBezTo>
                  <a:cubicBezTo>
                    <a:pt x="1384453" y="855644"/>
                    <a:pt x="1347913" y="848299"/>
                    <a:pt x="1311007" y="848299"/>
                  </a:cubicBezTo>
                  <a:cubicBezTo>
                    <a:pt x="1062292" y="848299"/>
                    <a:pt x="1095423" y="845671"/>
                    <a:pt x="947450" y="870333"/>
                  </a:cubicBezTo>
                  <a:lnTo>
                    <a:pt x="815248" y="859316"/>
                  </a:lnTo>
                  <a:cubicBezTo>
                    <a:pt x="736451" y="852153"/>
                    <a:pt x="683678" y="845921"/>
                    <a:pt x="605928" y="837282"/>
                  </a:cubicBezTo>
                  <a:cubicBezTo>
                    <a:pt x="594911" y="833610"/>
                    <a:pt x="584303" y="828342"/>
                    <a:pt x="572877" y="826265"/>
                  </a:cubicBezTo>
                  <a:cubicBezTo>
                    <a:pt x="549069" y="821936"/>
                    <a:pt x="404855" y="806372"/>
                    <a:pt x="385590" y="804232"/>
                  </a:cubicBezTo>
                  <a:lnTo>
                    <a:pt x="319489" y="782198"/>
                  </a:lnTo>
                  <a:cubicBezTo>
                    <a:pt x="308472" y="778526"/>
                    <a:pt x="297825" y="773459"/>
                    <a:pt x="286438" y="771181"/>
                  </a:cubicBezTo>
                  <a:cubicBezTo>
                    <a:pt x="219967" y="757886"/>
                    <a:pt x="249118" y="766085"/>
                    <a:pt x="198303" y="749147"/>
                  </a:cubicBezTo>
                  <a:cubicBezTo>
                    <a:pt x="146891" y="752819"/>
                    <a:pt x="93331" y="775322"/>
                    <a:pt x="44067" y="760164"/>
                  </a:cubicBezTo>
                  <a:cubicBezTo>
                    <a:pt x="26170" y="754657"/>
                    <a:pt x="50542" y="723246"/>
                    <a:pt x="55084" y="705080"/>
                  </a:cubicBezTo>
                  <a:cubicBezTo>
                    <a:pt x="57901" y="693814"/>
                    <a:pt x="62911" y="683195"/>
                    <a:pt x="66101" y="672029"/>
                  </a:cubicBezTo>
                  <a:cubicBezTo>
                    <a:pt x="70261" y="657470"/>
                    <a:pt x="72767" y="642465"/>
                    <a:pt x="77118" y="627962"/>
                  </a:cubicBezTo>
                  <a:cubicBezTo>
                    <a:pt x="83792" y="605716"/>
                    <a:pt x="99152" y="561860"/>
                    <a:pt x="99152" y="561860"/>
                  </a:cubicBezTo>
                  <a:cubicBezTo>
                    <a:pt x="95480" y="503104"/>
                    <a:pt x="92650" y="444289"/>
                    <a:pt x="88135" y="385591"/>
                  </a:cubicBezTo>
                  <a:cubicBezTo>
                    <a:pt x="85304" y="348794"/>
                    <a:pt x="78236" y="312311"/>
                    <a:pt x="77118" y="275422"/>
                  </a:cubicBezTo>
                  <a:cubicBezTo>
                    <a:pt x="74560" y="190998"/>
                    <a:pt x="77118" y="106497"/>
                    <a:pt x="77118" y="2203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BB6AD39-3EBE-42EE-8492-FA0B3DA66B86}"/>
                </a:ext>
              </a:extLst>
            </p:cNvPr>
            <p:cNvSpPr txBox="1"/>
            <p:nvPr/>
          </p:nvSpPr>
          <p:spPr>
            <a:xfrm>
              <a:off x="6599104" y="1806766"/>
              <a:ext cx="1057619" cy="369332"/>
            </a:xfrm>
            <a:prstGeom prst="rect">
              <a:avLst/>
            </a:prstGeom>
            <a:noFill/>
          </p:spPr>
          <p:txBody>
            <a:bodyPr wrap="square" rtlCol="0">
              <a:spAutoFit/>
            </a:bodyPr>
            <a:lstStyle/>
            <a:p>
              <a:r>
                <a:rPr lang="en-US" dirty="0">
                  <a:solidFill>
                    <a:srgbClr val="FF0000"/>
                  </a:solidFill>
                </a:rPr>
                <a:t>Precision</a:t>
              </a:r>
            </a:p>
          </p:txBody>
        </p:sp>
      </p:grpSp>
      <p:sp>
        <p:nvSpPr>
          <p:cNvPr id="15" name="TextBox 14">
            <a:extLst>
              <a:ext uri="{FF2B5EF4-FFF2-40B4-BE49-F238E27FC236}">
                <a16:creationId xmlns:a16="http://schemas.microsoft.com/office/drawing/2014/main" id="{3A74DF8C-7233-4E85-B9CA-39BE013AD576}"/>
              </a:ext>
            </a:extLst>
          </p:cNvPr>
          <p:cNvSpPr txBox="1"/>
          <p:nvPr/>
        </p:nvSpPr>
        <p:spPr>
          <a:xfrm>
            <a:off x="7690837" y="1657841"/>
            <a:ext cx="3469250" cy="646331"/>
          </a:xfrm>
          <a:prstGeom prst="rect">
            <a:avLst/>
          </a:prstGeom>
          <a:noFill/>
        </p:spPr>
        <p:txBody>
          <a:bodyPr wrap="square" rtlCol="0">
            <a:spAutoFit/>
          </a:bodyPr>
          <a:lstStyle/>
          <a:p>
            <a:r>
              <a:rPr lang="en-US" i="1" dirty="0">
                <a:solidFill>
                  <a:srgbClr val="0070C0"/>
                </a:solidFill>
              </a:rPr>
              <a:t>Proportion of </a:t>
            </a:r>
            <a:r>
              <a:rPr lang="en-US" i="1" u="sng" dirty="0">
                <a:solidFill>
                  <a:srgbClr val="0070C0"/>
                </a:solidFill>
              </a:rPr>
              <a:t>Predicted</a:t>
            </a:r>
            <a:r>
              <a:rPr lang="en-US" i="1" dirty="0">
                <a:solidFill>
                  <a:srgbClr val="0070C0"/>
                </a:solidFill>
              </a:rPr>
              <a:t> positive cases correctly classified</a:t>
            </a:r>
          </a:p>
        </p:txBody>
      </p:sp>
      <p:sp>
        <p:nvSpPr>
          <p:cNvPr id="16" name="TextBox 15">
            <a:extLst>
              <a:ext uri="{FF2B5EF4-FFF2-40B4-BE49-F238E27FC236}">
                <a16:creationId xmlns:a16="http://schemas.microsoft.com/office/drawing/2014/main" id="{776BC1F4-6E94-4372-BB1D-5829D4059688}"/>
              </a:ext>
            </a:extLst>
          </p:cNvPr>
          <p:cNvSpPr txBox="1"/>
          <p:nvPr/>
        </p:nvSpPr>
        <p:spPr>
          <a:xfrm>
            <a:off x="1246961" y="1212880"/>
            <a:ext cx="3469250" cy="646331"/>
          </a:xfrm>
          <a:prstGeom prst="rect">
            <a:avLst/>
          </a:prstGeom>
          <a:noFill/>
        </p:spPr>
        <p:txBody>
          <a:bodyPr wrap="square" rtlCol="0">
            <a:spAutoFit/>
          </a:bodyPr>
          <a:lstStyle/>
          <a:p>
            <a:r>
              <a:rPr lang="en-US" i="1" dirty="0">
                <a:solidFill>
                  <a:srgbClr val="0070C0"/>
                </a:solidFill>
              </a:rPr>
              <a:t>Proportion of </a:t>
            </a:r>
            <a:r>
              <a:rPr lang="en-US" i="1" u="sng" dirty="0">
                <a:solidFill>
                  <a:srgbClr val="0070C0"/>
                </a:solidFill>
              </a:rPr>
              <a:t>Actual</a:t>
            </a:r>
            <a:r>
              <a:rPr lang="en-US" i="1" dirty="0">
                <a:solidFill>
                  <a:srgbClr val="0070C0"/>
                </a:solidFill>
              </a:rPr>
              <a:t> positive cases correctly identified</a:t>
            </a:r>
          </a:p>
        </p:txBody>
      </p:sp>
    </p:spTree>
    <p:extLst>
      <p:ext uri="{BB962C8B-B14F-4D97-AF65-F5344CB8AC3E}">
        <p14:creationId xmlns:p14="http://schemas.microsoft.com/office/powerpoint/2010/main" val="297204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2A4509-D903-463E-BA7E-22693DD4F516}"/>
              </a:ext>
            </a:extLst>
          </p:cNvPr>
          <p:cNvPicPr>
            <a:picLocks noChangeAspect="1"/>
          </p:cNvPicPr>
          <p:nvPr/>
        </p:nvPicPr>
        <p:blipFill>
          <a:blip r:embed="rId2"/>
          <a:stretch>
            <a:fillRect/>
          </a:stretch>
        </p:blipFill>
        <p:spPr>
          <a:xfrm>
            <a:off x="827750" y="4207634"/>
            <a:ext cx="10251551" cy="2438156"/>
          </a:xfrm>
          <a:prstGeom prst="rect">
            <a:avLst/>
          </a:prstGeom>
        </p:spPr>
      </p:pic>
      <p:pic>
        <p:nvPicPr>
          <p:cNvPr id="3" name="Picture 2">
            <a:extLst>
              <a:ext uri="{FF2B5EF4-FFF2-40B4-BE49-F238E27FC236}">
                <a16:creationId xmlns:a16="http://schemas.microsoft.com/office/drawing/2014/main" id="{D2351BBE-2DEB-443D-A09F-8F0E60131BCD}"/>
              </a:ext>
            </a:extLst>
          </p:cNvPr>
          <p:cNvPicPr>
            <a:picLocks noChangeAspect="1"/>
          </p:cNvPicPr>
          <p:nvPr/>
        </p:nvPicPr>
        <p:blipFill>
          <a:blip r:embed="rId3"/>
          <a:stretch>
            <a:fillRect/>
          </a:stretch>
        </p:blipFill>
        <p:spPr>
          <a:xfrm>
            <a:off x="518616" y="0"/>
            <a:ext cx="4435521" cy="4098452"/>
          </a:xfrm>
          <a:prstGeom prst="rect">
            <a:avLst/>
          </a:prstGeom>
        </p:spPr>
      </p:pic>
      <p:sp>
        <p:nvSpPr>
          <p:cNvPr id="4" name="TextBox 3">
            <a:extLst>
              <a:ext uri="{FF2B5EF4-FFF2-40B4-BE49-F238E27FC236}">
                <a16:creationId xmlns:a16="http://schemas.microsoft.com/office/drawing/2014/main" id="{9A9C4BBC-C381-470A-A12D-FE892ACACD55}"/>
              </a:ext>
            </a:extLst>
          </p:cNvPr>
          <p:cNvSpPr txBox="1"/>
          <p:nvPr/>
        </p:nvSpPr>
        <p:spPr>
          <a:xfrm>
            <a:off x="6237027" y="409433"/>
            <a:ext cx="3862316" cy="1477328"/>
          </a:xfrm>
          <a:prstGeom prst="rect">
            <a:avLst/>
          </a:prstGeom>
          <a:noFill/>
        </p:spPr>
        <p:txBody>
          <a:bodyPr wrap="square" rtlCol="0">
            <a:spAutoFit/>
          </a:bodyPr>
          <a:lstStyle/>
          <a:p>
            <a:r>
              <a:rPr lang="en-US" dirty="0"/>
              <a:t>Evaluating Performance of a Classification Model in Rapidminer</a:t>
            </a:r>
          </a:p>
          <a:p>
            <a:r>
              <a:rPr lang="en-US" dirty="0"/>
              <a:t>Sales Example Dataset 2</a:t>
            </a:r>
          </a:p>
          <a:p>
            <a:endParaRPr lang="en-US" dirty="0"/>
          </a:p>
          <a:p>
            <a:r>
              <a:rPr lang="en-US" dirty="0"/>
              <a:t>Confusion Matrix</a:t>
            </a:r>
          </a:p>
        </p:txBody>
      </p:sp>
    </p:spTree>
    <p:extLst>
      <p:ext uri="{BB962C8B-B14F-4D97-AF65-F5344CB8AC3E}">
        <p14:creationId xmlns:p14="http://schemas.microsoft.com/office/powerpoint/2010/main" val="36543888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05A0F5-769B-42B6-AA6A-C824FFBF7119}"/>
              </a:ext>
            </a:extLst>
          </p:cNvPr>
          <p:cNvPicPr>
            <a:picLocks noChangeAspect="1"/>
          </p:cNvPicPr>
          <p:nvPr/>
        </p:nvPicPr>
        <p:blipFill>
          <a:blip r:embed="rId2"/>
          <a:stretch>
            <a:fillRect/>
          </a:stretch>
        </p:blipFill>
        <p:spPr>
          <a:xfrm>
            <a:off x="292217" y="1333500"/>
            <a:ext cx="5438775" cy="4191000"/>
          </a:xfrm>
          <a:prstGeom prst="rect">
            <a:avLst/>
          </a:prstGeom>
        </p:spPr>
      </p:pic>
      <p:sp>
        <p:nvSpPr>
          <p:cNvPr id="3" name="TextBox 2">
            <a:extLst>
              <a:ext uri="{FF2B5EF4-FFF2-40B4-BE49-F238E27FC236}">
                <a16:creationId xmlns:a16="http://schemas.microsoft.com/office/drawing/2014/main" id="{5500FE80-F9D5-4686-8E61-96CD38669433}"/>
              </a:ext>
            </a:extLst>
          </p:cNvPr>
          <p:cNvSpPr txBox="1"/>
          <p:nvPr/>
        </p:nvSpPr>
        <p:spPr>
          <a:xfrm>
            <a:off x="787623" y="5745704"/>
            <a:ext cx="4858603" cy="646331"/>
          </a:xfrm>
          <a:prstGeom prst="rect">
            <a:avLst/>
          </a:prstGeom>
          <a:noFill/>
        </p:spPr>
        <p:txBody>
          <a:bodyPr wrap="square" rtlCol="0">
            <a:spAutoFit/>
          </a:bodyPr>
          <a:lstStyle/>
          <a:p>
            <a:pPr algn="ctr"/>
            <a:r>
              <a:rPr lang="en-US" dirty="0"/>
              <a:t>The ROC Curve Shows Trade-offs By Varying Thresholds</a:t>
            </a:r>
          </a:p>
        </p:txBody>
      </p:sp>
      <p:sp>
        <p:nvSpPr>
          <p:cNvPr id="4" name="TextBox 3">
            <a:extLst>
              <a:ext uri="{FF2B5EF4-FFF2-40B4-BE49-F238E27FC236}">
                <a16:creationId xmlns:a16="http://schemas.microsoft.com/office/drawing/2014/main" id="{23B884D6-A7B7-4F64-94E1-57268D04BAD6}"/>
              </a:ext>
            </a:extLst>
          </p:cNvPr>
          <p:cNvSpPr txBox="1"/>
          <p:nvPr/>
        </p:nvSpPr>
        <p:spPr>
          <a:xfrm>
            <a:off x="1281956" y="2253573"/>
            <a:ext cx="3459296" cy="369332"/>
          </a:xfrm>
          <a:prstGeom prst="rect">
            <a:avLst/>
          </a:prstGeom>
          <a:noFill/>
        </p:spPr>
        <p:txBody>
          <a:bodyPr wrap="square" rtlCol="0">
            <a:spAutoFit/>
          </a:bodyPr>
          <a:lstStyle/>
          <a:p>
            <a:r>
              <a:rPr lang="en-US" dirty="0"/>
              <a:t>AUC=Area Under the Curve</a:t>
            </a:r>
          </a:p>
        </p:txBody>
      </p:sp>
      <p:sp>
        <p:nvSpPr>
          <p:cNvPr id="5" name="TextBox 4">
            <a:extLst>
              <a:ext uri="{FF2B5EF4-FFF2-40B4-BE49-F238E27FC236}">
                <a16:creationId xmlns:a16="http://schemas.microsoft.com/office/drawing/2014/main" id="{A6F41AF9-674F-4149-A5D2-0E8149573B28}"/>
              </a:ext>
            </a:extLst>
          </p:cNvPr>
          <p:cNvSpPr txBox="1"/>
          <p:nvPr/>
        </p:nvSpPr>
        <p:spPr>
          <a:xfrm>
            <a:off x="5918579" y="566134"/>
            <a:ext cx="2232752" cy="646331"/>
          </a:xfrm>
          <a:prstGeom prst="rect">
            <a:avLst/>
          </a:prstGeom>
          <a:noFill/>
        </p:spPr>
        <p:txBody>
          <a:bodyPr wrap="square" rtlCol="0">
            <a:spAutoFit/>
          </a:bodyPr>
          <a:lstStyle/>
          <a:p>
            <a:r>
              <a:rPr lang="en-US" dirty="0"/>
              <a:t>Performance without the Model</a:t>
            </a:r>
          </a:p>
        </p:txBody>
      </p:sp>
      <p:cxnSp>
        <p:nvCxnSpPr>
          <p:cNvPr id="7" name="Straight Arrow Connector 6">
            <a:extLst>
              <a:ext uri="{FF2B5EF4-FFF2-40B4-BE49-F238E27FC236}">
                <a16:creationId xmlns:a16="http://schemas.microsoft.com/office/drawing/2014/main" id="{333FE489-ED41-4508-9D48-779C926FC025}"/>
              </a:ext>
            </a:extLst>
          </p:cNvPr>
          <p:cNvCxnSpPr>
            <a:cxnSpLocks/>
          </p:cNvCxnSpPr>
          <p:nvPr/>
        </p:nvCxnSpPr>
        <p:spPr>
          <a:xfrm flipH="1">
            <a:off x="5060459" y="1118697"/>
            <a:ext cx="1258455" cy="710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7BF2A3C-E643-49D3-9605-583039144E3B}"/>
              </a:ext>
            </a:extLst>
          </p:cNvPr>
          <p:cNvSpPr txBox="1"/>
          <p:nvPr/>
        </p:nvSpPr>
        <p:spPr>
          <a:xfrm>
            <a:off x="1539017" y="934031"/>
            <a:ext cx="2945177" cy="369332"/>
          </a:xfrm>
          <a:prstGeom prst="rect">
            <a:avLst/>
          </a:prstGeom>
          <a:noFill/>
        </p:spPr>
        <p:txBody>
          <a:bodyPr wrap="square" rtlCol="0">
            <a:spAutoFit/>
          </a:bodyPr>
          <a:lstStyle/>
          <a:p>
            <a:r>
              <a:rPr lang="en-US" dirty="0"/>
              <a:t>Performance with the Model</a:t>
            </a:r>
          </a:p>
        </p:txBody>
      </p:sp>
      <p:pic>
        <p:nvPicPr>
          <p:cNvPr id="2" name="Picture 1">
            <a:extLst>
              <a:ext uri="{FF2B5EF4-FFF2-40B4-BE49-F238E27FC236}">
                <a16:creationId xmlns:a16="http://schemas.microsoft.com/office/drawing/2014/main" id="{538B41BD-EE01-42E3-B7C1-4B85A9F7D8D1}"/>
              </a:ext>
            </a:extLst>
          </p:cNvPr>
          <p:cNvPicPr>
            <a:picLocks noChangeAspect="1"/>
          </p:cNvPicPr>
          <p:nvPr/>
        </p:nvPicPr>
        <p:blipFill>
          <a:blip r:embed="rId3"/>
          <a:stretch>
            <a:fillRect/>
          </a:stretch>
        </p:blipFill>
        <p:spPr>
          <a:xfrm>
            <a:off x="6461010" y="1604962"/>
            <a:ext cx="5448300" cy="3648075"/>
          </a:xfrm>
          <a:prstGeom prst="rect">
            <a:avLst/>
          </a:prstGeom>
        </p:spPr>
      </p:pic>
    </p:spTree>
    <p:extLst>
      <p:ext uri="{BB962C8B-B14F-4D97-AF65-F5344CB8AC3E}">
        <p14:creationId xmlns:p14="http://schemas.microsoft.com/office/powerpoint/2010/main" val="30152448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A15ACA-D10E-429E-A3D9-50FF99E99460}"/>
              </a:ext>
            </a:extLst>
          </p:cNvPr>
          <p:cNvPicPr>
            <a:picLocks noChangeAspect="1"/>
          </p:cNvPicPr>
          <p:nvPr/>
        </p:nvPicPr>
        <p:blipFill>
          <a:blip r:embed="rId2"/>
          <a:stretch>
            <a:fillRect/>
          </a:stretch>
        </p:blipFill>
        <p:spPr>
          <a:xfrm>
            <a:off x="221136" y="1038011"/>
            <a:ext cx="6107445" cy="4762288"/>
          </a:xfrm>
          <a:prstGeom prst="rect">
            <a:avLst/>
          </a:prstGeom>
        </p:spPr>
      </p:pic>
      <p:sp>
        <p:nvSpPr>
          <p:cNvPr id="3" name="TextBox 2">
            <a:extLst>
              <a:ext uri="{FF2B5EF4-FFF2-40B4-BE49-F238E27FC236}">
                <a16:creationId xmlns:a16="http://schemas.microsoft.com/office/drawing/2014/main" id="{DA456B60-6919-4C35-95A3-32EFDBE58FD1}"/>
              </a:ext>
            </a:extLst>
          </p:cNvPr>
          <p:cNvSpPr txBox="1"/>
          <p:nvPr/>
        </p:nvSpPr>
        <p:spPr>
          <a:xfrm>
            <a:off x="600501" y="318670"/>
            <a:ext cx="5728080" cy="646331"/>
          </a:xfrm>
          <a:prstGeom prst="rect">
            <a:avLst/>
          </a:prstGeom>
          <a:noFill/>
        </p:spPr>
        <p:txBody>
          <a:bodyPr wrap="square" rtlCol="0">
            <a:spAutoFit/>
          </a:bodyPr>
          <a:lstStyle/>
          <a:p>
            <a:r>
              <a:rPr lang="en-US" dirty="0"/>
              <a:t>The Gains Chart Helps with Cost-Benefit Decision Making</a:t>
            </a:r>
          </a:p>
          <a:p>
            <a:r>
              <a:rPr lang="en-US" dirty="0"/>
              <a:t>Particularly Useful for Marketing</a:t>
            </a:r>
          </a:p>
        </p:txBody>
      </p:sp>
      <p:pic>
        <p:nvPicPr>
          <p:cNvPr id="4" name="Picture 3">
            <a:extLst>
              <a:ext uri="{FF2B5EF4-FFF2-40B4-BE49-F238E27FC236}">
                <a16:creationId xmlns:a16="http://schemas.microsoft.com/office/drawing/2014/main" id="{A0C71E60-8DE7-4D4D-BEAE-14D719488E46}"/>
              </a:ext>
            </a:extLst>
          </p:cNvPr>
          <p:cNvPicPr>
            <a:picLocks noChangeAspect="1"/>
          </p:cNvPicPr>
          <p:nvPr/>
        </p:nvPicPr>
        <p:blipFill>
          <a:blip r:embed="rId3"/>
          <a:stretch>
            <a:fillRect/>
          </a:stretch>
        </p:blipFill>
        <p:spPr>
          <a:xfrm>
            <a:off x="6462086" y="2172560"/>
            <a:ext cx="5343525" cy="2314575"/>
          </a:xfrm>
          <a:prstGeom prst="rect">
            <a:avLst/>
          </a:prstGeom>
        </p:spPr>
      </p:pic>
    </p:spTree>
    <p:extLst>
      <p:ext uri="{BB962C8B-B14F-4D97-AF65-F5344CB8AC3E}">
        <p14:creationId xmlns:p14="http://schemas.microsoft.com/office/powerpoint/2010/main" val="466237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31303A-4964-46FF-9F08-E42BA8552632}"/>
              </a:ext>
            </a:extLst>
          </p:cNvPr>
          <p:cNvPicPr>
            <a:picLocks noChangeAspect="1"/>
          </p:cNvPicPr>
          <p:nvPr/>
        </p:nvPicPr>
        <p:blipFill>
          <a:blip r:embed="rId2"/>
          <a:stretch>
            <a:fillRect/>
          </a:stretch>
        </p:blipFill>
        <p:spPr>
          <a:xfrm>
            <a:off x="473761" y="1295400"/>
            <a:ext cx="5457825" cy="4267200"/>
          </a:xfrm>
          <a:prstGeom prst="rect">
            <a:avLst/>
          </a:prstGeom>
        </p:spPr>
      </p:pic>
      <p:sp>
        <p:nvSpPr>
          <p:cNvPr id="3" name="TextBox 2">
            <a:extLst>
              <a:ext uri="{FF2B5EF4-FFF2-40B4-BE49-F238E27FC236}">
                <a16:creationId xmlns:a16="http://schemas.microsoft.com/office/drawing/2014/main" id="{F751E412-9D71-45C8-BDDE-06BFB8FBA9B3}"/>
              </a:ext>
            </a:extLst>
          </p:cNvPr>
          <p:cNvSpPr txBox="1"/>
          <p:nvPr/>
        </p:nvSpPr>
        <p:spPr>
          <a:xfrm>
            <a:off x="1009934" y="559558"/>
            <a:ext cx="4217159" cy="646331"/>
          </a:xfrm>
          <a:prstGeom prst="rect">
            <a:avLst/>
          </a:prstGeom>
          <a:noFill/>
        </p:spPr>
        <p:txBody>
          <a:bodyPr wrap="square" rtlCol="0">
            <a:spAutoFit/>
          </a:bodyPr>
          <a:lstStyle/>
          <a:p>
            <a:pPr algn="ctr"/>
            <a:r>
              <a:rPr lang="en-US" dirty="0"/>
              <a:t>Lift Reflects the Ratios of Gain to % of Population</a:t>
            </a:r>
          </a:p>
        </p:txBody>
      </p:sp>
      <p:pic>
        <p:nvPicPr>
          <p:cNvPr id="5" name="Picture 4">
            <a:extLst>
              <a:ext uri="{FF2B5EF4-FFF2-40B4-BE49-F238E27FC236}">
                <a16:creationId xmlns:a16="http://schemas.microsoft.com/office/drawing/2014/main" id="{EBD3F14B-F926-4476-93F4-383E12243404}"/>
              </a:ext>
            </a:extLst>
          </p:cNvPr>
          <p:cNvPicPr>
            <a:picLocks noChangeAspect="1"/>
          </p:cNvPicPr>
          <p:nvPr/>
        </p:nvPicPr>
        <p:blipFill>
          <a:blip r:embed="rId3"/>
          <a:stretch>
            <a:fillRect/>
          </a:stretch>
        </p:blipFill>
        <p:spPr>
          <a:xfrm>
            <a:off x="6492424" y="1205889"/>
            <a:ext cx="5457825" cy="4171950"/>
          </a:xfrm>
          <a:prstGeom prst="rect">
            <a:avLst/>
          </a:prstGeom>
        </p:spPr>
      </p:pic>
      <p:sp>
        <p:nvSpPr>
          <p:cNvPr id="6" name="TextBox 5">
            <a:extLst>
              <a:ext uri="{FF2B5EF4-FFF2-40B4-BE49-F238E27FC236}">
                <a16:creationId xmlns:a16="http://schemas.microsoft.com/office/drawing/2014/main" id="{59142191-F22E-4B38-A48E-CEB2DE4AF0C0}"/>
              </a:ext>
            </a:extLst>
          </p:cNvPr>
          <p:cNvSpPr txBox="1"/>
          <p:nvPr/>
        </p:nvSpPr>
        <p:spPr>
          <a:xfrm>
            <a:off x="6864824" y="677586"/>
            <a:ext cx="4449170" cy="369332"/>
          </a:xfrm>
          <a:prstGeom prst="rect">
            <a:avLst/>
          </a:prstGeom>
          <a:noFill/>
        </p:spPr>
        <p:txBody>
          <a:bodyPr wrap="square" rtlCol="0">
            <a:spAutoFit/>
          </a:bodyPr>
          <a:lstStyle/>
          <a:p>
            <a:pPr algn="ctr"/>
            <a:r>
              <a:rPr lang="en-US" dirty="0"/>
              <a:t>Cumulative Lift</a:t>
            </a:r>
          </a:p>
        </p:txBody>
      </p:sp>
    </p:spTree>
    <p:extLst>
      <p:ext uri="{BB962C8B-B14F-4D97-AF65-F5344CB8AC3E}">
        <p14:creationId xmlns:p14="http://schemas.microsoft.com/office/powerpoint/2010/main" val="3147191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34D3B7-5BE7-4F34-85F9-1620209D6F3F}"/>
              </a:ext>
            </a:extLst>
          </p:cNvPr>
          <p:cNvPicPr>
            <a:picLocks noChangeAspect="1"/>
          </p:cNvPicPr>
          <p:nvPr/>
        </p:nvPicPr>
        <p:blipFill>
          <a:blip r:embed="rId2"/>
          <a:stretch>
            <a:fillRect/>
          </a:stretch>
        </p:blipFill>
        <p:spPr>
          <a:xfrm>
            <a:off x="2451101" y="157066"/>
            <a:ext cx="7464770" cy="6700934"/>
          </a:xfrm>
          <a:prstGeom prst="rect">
            <a:avLst/>
          </a:prstGeom>
        </p:spPr>
      </p:pic>
      <p:sp>
        <p:nvSpPr>
          <p:cNvPr id="3" name="TextBox 2">
            <a:extLst>
              <a:ext uri="{FF2B5EF4-FFF2-40B4-BE49-F238E27FC236}">
                <a16:creationId xmlns:a16="http://schemas.microsoft.com/office/drawing/2014/main" id="{25798C00-48B6-408B-AE09-C95D5709392C}"/>
              </a:ext>
            </a:extLst>
          </p:cNvPr>
          <p:cNvSpPr txBox="1"/>
          <p:nvPr/>
        </p:nvSpPr>
        <p:spPr>
          <a:xfrm>
            <a:off x="1202979" y="5422205"/>
            <a:ext cx="2146300" cy="923330"/>
          </a:xfrm>
          <a:prstGeom prst="rect">
            <a:avLst/>
          </a:prstGeom>
          <a:noFill/>
        </p:spPr>
        <p:txBody>
          <a:bodyPr wrap="square" rtlCol="0">
            <a:spAutoFit/>
          </a:bodyPr>
          <a:lstStyle/>
          <a:p>
            <a:r>
              <a:rPr lang="en-US" dirty="0"/>
              <a:t>Rank ordered in deciles by positive values.</a:t>
            </a:r>
          </a:p>
        </p:txBody>
      </p:sp>
    </p:spTree>
    <p:extLst>
      <p:ext uri="{BB962C8B-B14F-4D97-AF65-F5344CB8AC3E}">
        <p14:creationId xmlns:p14="http://schemas.microsoft.com/office/powerpoint/2010/main" val="138311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972D15-3A42-41B3-A421-93A2331E10D3}"/>
              </a:ext>
            </a:extLst>
          </p:cNvPr>
          <p:cNvPicPr>
            <a:picLocks noChangeAspect="1"/>
          </p:cNvPicPr>
          <p:nvPr/>
        </p:nvPicPr>
        <p:blipFill>
          <a:blip r:embed="rId2"/>
          <a:stretch>
            <a:fillRect/>
          </a:stretch>
        </p:blipFill>
        <p:spPr>
          <a:xfrm>
            <a:off x="1483547" y="409575"/>
            <a:ext cx="9401175" cy="6038850"/>
          </a:xfrm>
          <a:prstGeom prst="rect">
            <a:avLst/>
          </a:prstGeom>
        </p:spPr>
      </p:pic>
      <p:sp>
        <p:nvSpPr>
          <p:cNvPr id="3" name="Freeform: Shape 2">
            <a:extLst>
              <a:ext uri="{FF2B5EF4-FFF2-40B4-BE49-F238E27FC236}">
                <a16:creationId xmlns:a16="http://schemas.microsoft.com/office/drawing/2014/main" id="{9A97A136-B570-4A0D-ABBE-F49FA76F6367}"/>
              </a:ext>
            </a:extLst>
          </p:cNvPr>
          <p:cNvSpPr/>
          <p:nvPr/>
        </p:nvSpPr>
        <p:spPr>
          <a:xfrm>
            <a:off x="1619480" y="2038120"/>
            <a:ext cx="5288096" cy="1630497"/>
          </a:xfrm>
          <a:custGeom>
            <a:avLst/>
            <a:gdLst>
              <a:gd name="connsiteX0" fmla="*/ 4979624 w 5288096"/>
              <a:gd name="connsiteY0" fmla="*/ 297456 h 1630497"/>
              <a:gd name="connsiteX1" fmla="*/ 4814371 w 5288096"/>
              <a:gd name="connsiteY1" fmla="*/ 253388 h 1630497"/>
              <a:gd name="connsiteX2" fmla="*/ 4748269 w 5288096"/>
              <a:gd name="connsiteY2" fmla="*/ 231355 h 1630497"/>
              <a:gd name="connsiteX3" fmla="*/ 4638101 w 5288096"/>
              <a:gd name="connsiteY3" fmla="*/ 209321 h 1630497"/>
              <a:gd name="connsiteX4" fmla="*/ 4560983 w 5288096"/>
              <a:gd name="connsiteY4" fmla="*/ 176270 h 1630497"/>
              <a:gd name="connsiteX5" fmla="*/ 4450814 w 5288096"/>
              <a:gd name="connsiteY5" fmla="*/ 165253 h 1630497"/>
              <a:gd name="connsiteX6" fmla="*/ 4329628 w 5288096"/>
              <a:gd name="connsiteY6" fmla="*/ 143220 h 1630497"/>
              <a:gd name="connsiteX7" fmla="*/ 4252510 w 5288096"/>
              <a:gd name="connsiteY7" fmla="*/ 132203 h 1630497"/>
              <a:gd name="connsiteX8" fmla="*/ 3977089 w 5288096"/>
              <a:gd name="connsiteY8" fmla="*/ 121186 h 1630497"/>
              <a:gd name="connsiteX9" fmla="*/ 3844886 w 5288096"/>
              <a:gd name="connsiteY9" fmla="*/ 88135 h 1630497"/>
              <a:gd name="connsiteX10" fmla="*/ 3734718 w 5288096"/>
              <a:gd name="connsiteY10" fmla="*/ 66102 h 1630497"/>
              <a:gd name="connsiteX11" fmla="*/ 3481330 w 5288096"/>
              <a:gd name="connsiteY11" fmla="*/ 55085 h 1630497"/>
              <a:gd name="connsiteX12" fmla="*/ 3426245 w 5288096"/>
              <a:gd name="connsiteY12" fmla="*/ 44068 h 1630497"/>
              <a:gd name="connsiteX13" fmla="*/ 3316077 w 5288096"/>
              <a:gd name="connsiteY13" fmla="*/ 22034 h 1630497"/>
              <a:gd name="connsiteX14" fmla="*/ 3007604 w 5288096"/>
              <a:gd name="connsiteY14" fmla="*/ 0 h 1630497"/>
              <a:gd name="connsiteX15" fmla="*/ 2776250 w 5288096"/>
              <a:gd name="connsiteY15" fmla="*/ 11017 h 1630497"/>
              <a:gd name="connsiteX16" fmla="*/ 2633031 w 5288096"/>
              <a:gd name="connsiteY16" fmla="*/ 22034 h 1630497"/>
              <a:gd name="connsiteX17" fmla="*/ 2390660 w 5288096"/>
              <a:gd name="connsiteY17" fmla="*/ 33051 h 1630497"/>
              <a:gd name="connsiteX18" fmla="*/ 2225407 w 5288096"/>
              <a:gd name="connsiteY18" fmla="*/ 44068 h 1630497"/>
              <a:gd name="connsiteX19" fmla="*/ 1972019 w 5288096"/>
              <a:gd name="connsiteY19" fmla="*/ 55085 h 1630497"/>
              <a:gd name="connsiteX20" fmla="*/ 1729648 w 5288096"/>
              <a:gd name="connsiteY20" fmla="*/ 77119 h 1630497"/>
              <a:gd name="connsiteX21" fmla="*/ 1134737 w 5288096"/>
              <a:gd name="connsiteY21" fmla="*/ 110169 h 1630497"/>
              <a:gd name="connsiteX22" fmla="*/ 1079653 w 5288096"/>
              <a:gd name="connsiteY22" fmla="*/ 121186 h 1630497"/>
              <a:gd name="connsiteX23" fmla="*/ 903383 w 5288096"/>
              <a:gd name="connsiteY23" fmla="*/ 143220 h 1630497"/>
              <a:gd name="connsiteX24" fmla="*/ 815248 w 5288096"/>
              <a:gd name="connsiteY24" fmla="*/ 165253 h 1630497"/>
              <a:gd name="connsiteX25" fmla="*/ 749147 w 5288096"/>
              <a:gd name="connsiteY25" fmla="*/ 198304 h 1630497"/>
              <a:gd name="connsiteX26" fmla="*/ 694062 w 5288096"/>
              <a:gd name="connsiteY26" fmla="*/ 231355 h 1630497"/>
              <a:gd name="connsiteX27" fmla="*/ 649995 w 5288096"/>
              <a:gd name="connsiteY27" fmla="*/ 242372 h 1630497"/>
              <a:gd name="connsiteX28" fmla="*/ 583893 w 5288096"/>
              <a:gd name="connsiteY28" fmla="*/ 264405 h 1630497"/>
              <a:gd name="connsiteX29" fmla="*/ 550843 w 5288096"/>
              <a:gd name="connsiteY29" fmla="*/ 275422 h 1630497"/>
              <a:gd name="connsiteX30" fmla="*/ 451691 w 5288096"/>
              <a:gd name="connsiteY30" fmla="*/ 330507 h 1630497"/>
              <a:gd name="connsiteX31" fmla="*/ 418640 w 5288096"/>
              <a:gd name="connsiteY31" fmla="*/ 363557 h 1630497"/>
              <a:gd name="connsiteX32" fmla="*/ 385590 w 5288096"/>
              <a:gd name="connsiteY32" fmla="*/ 374574 h 1630497"/>
              <a:gd name="connsiteX33" fmla="*/ 341522 w 5288096"/>
              <a:gd name="connsiteY33" fmla="*/ 396608 h 1630497"/>
              <a:gd name="connsiteX34" fmla="*/ 319489 w 5288096"/>
              <a:gd name="connsiteY34" fmla="*/ 429658 h 1630497"/>
              <a:gd name="connsiteX35" fmla="*/ 275421 w 5288096"/>
              <a:gd name="connsiteY35" fmla="*/ 451692 h 1630497"/>
              <a:gd name="connsiteX36" fmla="*/ 242371 w 5288096"/>
              <a:gd name="connsiteY36" fmla="*/ 484743 h 1630497"/>
              <a:gd name="connsiteX37" fmla="*/ 198303 w 5288096"/>
              <a:gd name="connsiteY37" fmla="*/ 561861 h 1630497"/>
              <a:gd name="connsiteX38" fmla="*/ 165253 w 5288096"/>
              <a:gd name="connsiteY38" fmla="*/ 583894 h 1630497"/>
              <a:gd name="connsiteX39" fmla="*/ 132202 w 5288096"/>
              <a:gd name="connsiteY39" fmla="*/ 616945 h 1630497"/>
              <a:gd name="connsiteX40" fmla="*/ 99151 w 5288096"/>
              <a:gd name="connsiteY40" fmla="*/ 694063 h 1630497"/>
              <a:gd name="connsiteX41" fmla="*/ 77118 w 5288096"/>
              <a:gd name="connsiteY41" fmla="*/ 760164 h 1630497"/>
              <a:gd name="connsiteX42" fmla="*/ 55084 w 5288096"/>
              <a:gd name="connsiteY42" fmla="*/ 826266 h 1630497"/>
              <a:gd name="connsiteX43" fmla="*/ 44067 w 5288096"/>
              <a:gd name="connsiteY43" fmla="*/ 859316 h 1630497"/>
              <a:gd name="connsiteX44" fmla="*/ 22033 w 5288096"/>
              <a:gd name="connsiteY44" fmla="*/ 892367 h 1630497"/>
              <a:gd name="connsiteX45" fmla="*/ 11016 w 5288096"/>
              <a:gd name="connsiteY45" fmla="*/ 947451 h 1630497"/>
              <a:gd name="connsiteX46" fmla="*/ 0 w 5288096"/>
              <a:gd name="connsiteY46" fmla="*/ 980502 h 1630497"/>
              <a:gd name="connsiteX47" fmla="*/ 11016 w 5288096"/>
              <a:gd name="connsiteY47" fmla="*/ 1123721 h 1630497"/>
              <a:gd name="connsiteX48" fmla="*/ 55084 w 5288096"/>
              <a:gd name="connsiteY48" fmla="*/ 1244907 h 1630497"/>
              <a:gd name="connsiteX49" fmla="*/ 88134 w 5288096"/>
              <a:gd name="connsiteY49" fmla="*/ 1266940 h 1630497"/>
              <a:gd name="connsiteX50" fmla="*/ 154236 w 5288096"/>
              <a:gd name="connsiteY50" fmla="*/ 1333041 h 1630497"/>
              <a:gd name="connsiteX51" fmla="*/ 231354 w 5288096"/>
              <a:gd name="connsiteY51" fmla="*/ 1388126 h 1630497"/>
              <a:gd name="connsiteX52" fmla="*/ 330506 w 5288096"/>
              <a:gd name="connsiteY52" fmla="*/ 1432193 h 1630497"/>
              <a:gd name="connsiteX53" fmla="*/ 396607 w 5288096"/>
              <a:gd name="connsiteY53" fmla="*/ 1476261 h 1630497"/>
              <a:gd name="connsiteX54" fmla="*/ 462708 w 5288096"/>
              <a:gd name="connsiteY54" fmla="*/ 1498294 h 1630497"/>
              <a:gd name="connsiteX55" fmla="*/ 495759 w 5288096"/>
              <a:gd name="connsiteY55" fmla="*/ 1520328 h 1630497"/>
              <a:gd name="connsiteX56" fmla="*/ 583893 w 5288096"/>
              <a:gd name="connsiteY56" fmla="*/ 1542362 h 1630497"/>
              <a:gd name="connsiteX57" fmla="*/ 694062 w 5288096"/>
              <a:gd name="connsiteY57" fmla="*/ 1575413 h 1630497"/>
              <a:gd name="connsiteX58" fmla="*/ 793214 w 5288096"/>
              <a:gd name="connsiteY58" fmla="*/ 1586429 h 1630497"/>
              <a:gd name="connsiteX59" fmla="*/ 903383 w 5288096"/>
              <a:gd name="connsiteY59" fmla="*/ 1608463 h 1630497"/>
              <a:gd name="connsiteX60" fmla="*/ 1123720 w 5288096"/>
              <a:gd name="connsiteY60" fmla="*/ 1619480 h 1630497"/>
              <a:gd name="connsiteX61" fmla="*/ 1277956 w 5288096"/>
              <a:gd name="connsiteY61" fmla="*/ 1630497 h 1630497"/>
              <a:gd name="connsiteX62" fmla="*/ 1498293 w 5288096"/>
              <a:gd name="connsiteY62" fmla="*/ 1619480 h 1630497"/>
              <a:gd name="connsiteX63" fmla="*/ 1575412 w 5288096"/>
              <a:gd name="connsiteY63" fmla="*/ 1608463 h 1630497"/>
              <a:gd name="connsiteX64" fmla="*/ 1784732 w 5288096"/>
              <a:gd name="connsiteY64" fmla="*/ 1597446 h 1630497"/>
              <a:gd name="connsiteX65" fmla="*/ 1817783 w 5288096"/>
              <a:gd name="connsiteY65" fmla="*/ 1586429 h 1630497"/>
              <a:gd name="connsiteX66" fmla="*/ 2423710 w 5288096"/>
              <a:gd name="connsiteY66" fmla="*/ 1586429 h 1630497"/>
              <a:gd name="connsiteX67" fmla="*/ 3492347 w 5288096"/>
              <a:gd name="connsiteY67" fmla="*/ 1597446 h 1630497"/>
              <a:gd name="connsiteX68" fmla="*/ 3558448 w 5288096"/>
              <a:gd name="connsiteY68" fmla="*/ 1608463 h 1630497"/>
              <a:gd name="connsiteX69" fmla="*/ 4395730 w 5288096"/>
              <a:gd name="connsiteY69" fmla="*/ 1597446 h 1630497"/>
              <a:gd name="connsiteX70" fmla="*/ 4583016 w 5288096"/>
              <a:gd name="connsiteY70" fmla="*/ 1575413 h 1630497"/>
              <a:gd name="connsiteX71" fmla="*/ 4671151 w 5288096"/>
              <a:gd name="connsiteY71" fmla="*/ 1553379 h 1630497"/>
              <a:gd name="connsiteX72" fmla="*/ 4803354 w 5288096"/>
              <a:gd name="connsiteY72" fmla="*/ 1531345 h 1630497"/>
              <a:gd name="connsiteX73" fmla="*/ 4880472 w 5288096"/>
              <a:gd name="connsiteY73" fmla="*/ 1509311 h 1630497"/>
              <a:gd name="connsiteX74" fmla="*/ 4946573 w 5288096"/>
              <a:gd name="connsiteY74" fmla="*/ 1487278 h 1630497"/>
              <a:gd name="connsiteX75" fmla="*/ 4979624 w 5288096"/>
              <a:gd name="connsiteY75" fmla="*/ 1476261 h 1630497"/>
              <a:gd name="connsiteX76" fmla="*/ 5078775 w 5288096"/>
              <a:gd name="connsiteY76" fmla="*/ 1410160 h 1630497"/>
              <a:gd name="connsiteX77" fmla="*/ 5111826 w 5288096"/>
              <a:gd name="connsiteY77" fmla="*/ 1388126 h 1630497"/>
              <a:gd name="connsiteX78" fmla="*/ 5133860 w 5288096"/>
              <a:gd name="connsiteY78" fmla="*/ 1355075 h 1630497"/>
              <a:gd name="connsiteX79" fmla="*/ 5166910 w 5288096"/>
              <a:gd name="connsiteY79" fmla="*/ 1344058 h 1630497"/>
              <a:gd name="connsiteX80" fmla="*/ 5199961 w 5288096"/>
              <a:gd name="connsiteY80" fmla="*/ 1322025 h 1630497"/>
              <a:gd name="connsiteX81" fmla="*/ 5221995 w 5288096"/>
              <a:gd name="connsiteY81" fmla="*/ 1288974 h 1630497"/>
              <a:gd name="connsiteX82" fmla="*/ 5255045 w 5288096"/>
              <a:gd name="connsiteY82" fmla="*/ 1266940 h 1630497"/>
              <a:gd name="connsiteX83" fmla="*/ 5266062 w 5288096"/>
              <a:gd name="connsiteY83" fmla="*/ 1233890 h 1630497"/>
              <a:gd name="connsiteX84" fmla="*/ 5288096 w 5288096"/>
              <a:gd name="connsiteY84" fmla="*/ 1200839 h 1630497"/>
              <a:gd name="connsiteX85" fmla="*/ 5277079 w 5288096"/>
              <a:gd name="connsiteY85" fmla="*/ 1079653 h 1630497"/>
              <a:gd name="connsiteX86" fmla="*/ 5244028 w 5288096"/>
              <a:gd name="connsiteY86" fmla="*/ 925417 h 1630497"/>
              <a:gd name="connsiteX87" fmla="*/ 5221995 w 5288096"/>
              <a:gd name="connsiteY87" fmla="*/ 859316 h 1630497"/>
              <a:gd name="connsiteX88" fmla="*/ 5210978 w 5288096"/>
              <a:gd name="connsiteY88" fmla="*/ 826266 h 1630497"/>
              <a:gd name="connsiteX89" fmla="*/ 5188944 w 5288096"/>
              <a:gd name="connsiteY89" fmla="*/ 782198 h 1630497"/>
              <a:gd name="connsiteX90" fmla="*/ 5155893 w 5288096"/>
              <a:gd name="connsiteY90" fmla="*/ 716097 h 1630497"/>
              <a:gd name="connsiteX91" fmla="*/ 5122843 w 5288096"/>
              <a:gd name="connsiteY91" fmla="*/ 594911 h 1630497"/>
              <a:gd name="connsiteX92" fmla="*/ 5111826 w 5288096"/>
              <a:gd name="connsiteY92" fmla="*/ 561861 h 1630497"/>
              <a:gd name="connsiteX93" fmla="*/ 5067759 w 5288096"/>
              <a:gd name="connsiteY93" fmla="*/ 495760 h 1630497"/>
              <a:gd name="connsiteX94" fmla="*/ 5034708 w 5288096"/>
              <a:gd name="connsiteY94" fmla="*/ 429658 h 1630497"/>
              <a:gd name="connsiteX95" fmla="*/ 5012674 w 5288096"/>
              <a:gd name="connsiteY95" fmla="*/ 385591 h 163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288096" h="1630497">
                <a:moveTo>
                  <a:pt x="4979624" y="297456"/>
                </a:moveTo>
                <a:cubicBezTo>
                  <a:pt x="4893892" y="280310"/>
                  <a:pt x="4928249" y="288975"/>
                  <a:pt x="4814371" y="253388"/>
                </a:cubicBezTo>
                <a:cubicBezTo>
                  <a:pt x="4792202" y="246460"/>
                  <a:pt x="4770801" y="236988"/>
                  <a:pt x="4748269" y="231355"/>
                </a:cubicBezTo>
                <a:cubicBezTo>
                  <a:pt x="4711937" y="222272"/>
                  <a:pt x="4638101" y="209321"/>
                  <a:pt x="4638101" y="209321"/>
                </a:cubicBezTo>
                <a:cubicBezTo>
                  <a:pt x="4619310" y="199925"/>
                  <a:pt x="4584396" y="179872"/>
                  <a:pt x="4560983" y="176270"/>
                </a:cubicBezTo>
                <a:cubicBezTo>
                  <a:pt x="4524506" y="170658"/>
                  <a:pt x="4487435" y="169830"/>
                  <a:pt x="4450814" y="165253"/>
                </a:cubicBezTo>
                <a:cubicBezTo>
                  <a:pt x="4377326" y="156067"/>
                  <a:pt x="4397326" y="154503"/>
                  <a:pt x="4329628" y="143220"/>
                </a:cubicBezTo>
                <a:cubicBezTo>
                  <a:pt x="4304014" y="138951"/>
                  <a:pt x="4278426" y="133823"/>
                  <a:pt x="4252510" y="132203"/>
                </a:cubicBezTo>
                <a:cubicBezTo>
                  <a:pt x="4160809" y="126472"/>
                  <a:pt x="4068896" y="124858"/>
                  <a:pt x="3977089" y="121186"/>
                </a:cubicBezTo>
                <a:cubicBezTo>
                  <a:pt x="3876578" y="87682"/>
                  <a:pt x="3946609" y="107208"/>
                  <a:pt x="3844886" y="88135"/>
                </a:cubicBezTo>
                <a:cubicBezTo>
                  <a:pt x="3808078" y="81234"/>
                  <a:pt x="3772014" y="69492"/>
                  <a:pt x="3734718" y="66102"/>
                </a:cubicBezTo>
                <a:cubicBezTo>
                  <a:pt x="3650523" y="58448"/>
                  <a:pt x="3565793" y="58757"/>
                  <a:pt x="3481330" y="55085"/>
                </a:cubicBezTo>
                <a:cubicBezTo>
                  <a:pt x="3462968" y="51413"/>
                  <a:pt x="3444524" y="48130"/>
                  <a:pt x="3426245" y="44068"/>
                </a:cubicBezTo>
                <a:cubicBezTo>
                  <a:pt x="3373731" y="32398"/>
                  <a:pt x="3377604" y="28511"/>
                  <a:pt x="3316077" y="22034"/>
                </a:cubicBezTo>
                <a:cubicBezTo>
                  <a:pt x="3263393" y="16488"/>
                  <a:pt x="3052779" y="3012"/>
                  <a:pt x="3007604" y="0"/>
                </a:cubicBezTo>
                <a:lnTo>
                  <a:pt x="2776250" y="11017"/>
                </a:lnTo>
                <a:cubicBezTo>
                  <a:pt x="2728452" y="13829"/>
                  <a:pt x="2680834" y="19302"/>
                  <a:pt x="2633031" y="22034"/>
                </a:cubicBezTo>
                <a:cubicBezTo>
                  <a:pt x="2552289" y="26648"/>
                  <a:pt x="2471416" y="28686"/>
                  <a:pt x="2390660" y="33051"/>
                </a:cubicBezTo>
                <a:cubicBezTo>
                  <a:pt x="2335534" y="36031"/>
                  <a:pt x="2280537" y="41166"/>
                  <a:pt x="2225407" y="44068"/>
                </a:cubicBezTo>
                <a:lnTo>
                  <a:pt x="1972019" y="55085"/>
                </a:lnTo>
                <a:cubicBezTo>
                  <a:pt x="1853345" y="78820"/>
                  <a:pt x="1943197" y="63488"/>
                  <a:pt x="1729648" y="77119"/>
                </a:cubicBezTo>
                <a:cubicBezTo>
                  <a:pt x="1257573" y="107251"/>
                  <a:pt x="1552244" y="92773"/>
                  <a:pt x="1134737" y="110169"/>
                </a:cubicBezTo>
                <a:cubicBezTo>
                  <a:pt x="1116376" y="113841"/>
                  <a:pt x="1098190" y="118538"/>
                  <a:pt x="1079653" y="121186"/>
                </a:cubicBezTo>
                <a:cubicBezTo>
                  <a:pt x="1021034" y="129560"/>
                  <a:pt x="961447" y="131607"/>
                  <a:pt x="903383" y="143220"/>
                </a:cubicBezTo>
                <a:cubicBezTo>
                  <a:pt x="874162" y="149064"/>
                  <a:pt x="842961" y="152936"/>
                  <a:pt x="815248" y="165253"/>
                </a:cubicBezTo>
                <a:cubicBezTo>
                  <a:pt x="792737" y="175258"/>
                  <a:pt x="770773" y="186508"/>
                  <a:pt x="749147" y="198304"/>
                </a:cubicBezTo>
                <a:cubicBezTo>
                  <a:pt x="730348" y="208558"/>
                  <a:pt x="713630" y="222658"/>
                  <a:pt x="694062" y="231355"/>
                </a:cubicBezTo>
                <a:cubicBezTo>
                  <a:pt x="680226" y="237504"/>
                  <a:pt x="664498" y="238021"/>
                  <a:pt x="649995" y="242372"/>
                </a:cubicBezTo>
                <a:cubicBezTo>
                  <a:pt x="627749" y="249046"/>
                  <a:pt x="605927" y="257061"/>
                  <a:pt x="583893" y="264405"/>
                </a:cubicBezTo>
                <a:cubicBezTo>
                  <a:pt x="572876" y="268077"/>
                  <a:pt x="560505" y="268980"/>
                  <a:pt x="550843" y="275422"/>
                </a:cubicBezTo>
                <a:cubicBezTo>
                  <a:pt x="475079" y="325932"/>
                  <a:pt x="509864" y="311116"/>
                  <a:pt x="451691" y="330507"/>
                </a:cubicBezTo>
                <a:cubicBezTo>
                  <a:pt x="440674" y="341524"/>
                  <a:pt x="431604" y="354915"/>
                  <a:pt x="418640" y="363557"/>
                </a:cubicBezTo>
                <a:cubicBezTo>
                  <a:pt x="408978" y="369998"/>
                  <a:pt x="396264" y="370000"/>
                  <a:pt x="385590" y="374574"/>
                </a:cubicBezTo>
                <a:cubicBezTo>
                  <a:pt x="370495" y="381043"/>
                  <a:pt x="356211" y="389263"/>
                  <a:pt x="341522" y="396608"/>
                </a:cubicBezTo>
                <a:cubicBezTo>
                  <a:pt x="334178" y="407625"/>
                  <a:pt x="329661" y="421182"/>
                  <a:pt x="319489" y="429658"/>
                </a:cubicBezTo>
                <a:cubicBezTo>
                  <a:pt x="306872" y="440172"/>
                  <a:pt x="288785" y="442146"/>
                  <a:pt x="275421" y="451692"/>
                </a:cubicBezTo>
                <a:cubicBezTo>
                  <a:pt x="262743" y="460748"/>
                  <a:pt x="253388" y="473726"/>
                  <a:pt x="242371" y="484743"/>
                </a:cubicBezTo>
                <a:cubicBezTo>
                  <a:pt x="229766" y="522558"/>
                  <a:pt x="231652" y="528512"/>
                  <a:pt x="198303" y="561861"/>
                </a:cubicBezTo>
                <a:cubicBezTo>
                  <a:pt x="188941" y="571223"/>
                  <a:pt x="175425" y="575418"/>
                  <a:pt x="165253" y="583894"/>
                </a:cubicBezTo>
                <a:cubicBezTo>
                  <a:pt x="153284" y="593868"/>
                  <a:pt x="143219" y="605928"/>
                  <a:pt x="132202" y="616945"/>
                </a:cubicBezTo>
                <a:cubicBezTo>
                  <a:pt x="103057" y="733524"/>
                  <a:pt x="142628" y="596240"/>
                  <a:pt x="99151" y="694063"/>
                </a:cubicBezTo>
                <a:cubicBezTo>
                  <a:pt x="89718" y="715287"/>
                  <a:pt x="84462" y="738130"/>
                  <a:pt x="77118" y="760164"/>
                </a:cubicBezTo>
                <a:lnTo>
                  <a:pt x="55084" y="826266"/>
                </a:lnTo>
                <a:cubicBezTo>
                  <a:pt x="51412" y="837283"/>
                  <a:pt x="50509" y="849654"/>
                  <a:pt x="44067" y="859316"/>
                </a:cubicBezTo>
                <a:lnTo>
                  <a:pt x="22033" y="892367"/>
                </a:lnTo>
                <a:cubicBezTo>
                  <a:pt x="18361" y="910728"/>
                  <a:pt x="15557" y="929285"/>
                  <a:pt x="11016" y="947451"/>
                </a:cubicBezTo>
                <a:cubicBezTo>
                  <a:pt x="8200" y="958717"/>
                  <a:pt x="0" y="968889"/>
                  <a:pt x="0" y="980502"/>
                </a:cubicBezTo>
                <a:cubicBezTo>
                  <a:pt x="0" y="1028383"/>
                  <a:pt x="4245" y="1076322"/>
                  <a:pt x="11016" y="1123721"/>
                </a:cubicBezTo>
                <a:cubicBezTo>
                  <a:pt x="16238" y="1160272"/>
                  <a:pt x="25008" y="1214831"/>
                  <a:pt x="55084" y="1244907"/>
                </a:cubicBezTo>
                <a:cubicBezTo>
                  <a:pt x="64446" y="1254269"/>
                  <a:pt x="78238" y="1258144"/>
                  <a:pt x="88134" y="1266940"/>
                </a:cubicBezTo>
                <a:cubicBezTo>
                  <a:pt x="111424" y="1287642"/>
                  <a:pt x="126365" y="1319105"/>
                  <a:pt x="154236" y="1333041"/>
                </a:cubicBezTo>
                <a:cubicBezTo>
                  <a:pt x="275009" y="1393429"/>
                  <a:pt x="127140" y="1313686"/>
                  <a:pt x="231354" y="1388126"/>
                </a:cubicBezTo>
                <a:cubicBezTo>
                  <a:pt x="265056" y="1412199"/>
                  <a:pt x="293953" y="1412255"/>
                  <a:pt x="330506" y="1432193"/>
                </a:cubicBezTo>
                <a:cubicBezTo>
                  <a:pt x="353754" y="1444874"/>
                  <a:pt x="371485" y="1467887"/>
                  <a:pt x="396607" y="1476261"/>
                </a:cubicBezTo>
                <a:lnTo>
                  <a:pt x="462708" y="1498294"/>
                </a:lnTo>
                <a:cubicBezTo>
                  <a:pt x="473725" y="1505639"/>
                  <a:pt x="483916" y="1514406"/>
                  <a:pt x="495759" y="1520328"/>
                </a:cubicBezTo>
                <a:cubicBezTo>
                  <a:pt x="522502" y="1533700"/>
                  <a:pt x="556236" y="1534819"/>
                  <a:pt x="583893" y="1542362"/>
                </a:cubicBezTo>
                <a:cubicBezTo>
                  <a:pt x="622743" y="1552957"/>
                  <a:pt x="654593" y="1569341"/>
                  <a:pt x="694062" y="1575413"/>
                </a:cubicBezTo>
                <a:cubicBezTo>
                  <a:pt x="726929" y="1580469"/>
                  <a:pt x="760163" y="1582757"/>
                  <a:pt x="793214" y="1586429"/>
                </a:cubicBezTo>
                <a:cubicBezTo>
                  <a:pt x="830472" y="1595744"/>
                  <a:pt x="864364" y="1605461"/>
                  <a:pt x="903383" y="1608463"/>
                </a:cubicBezTo>
                <a:cubicBezTo>
                  <a:pt x="976704" y="1614103"/>
                  <a:pt x="1050309" y="1615162"/>
                  <a:pt x="1123720" y="1619480"/>
                </a:cubicBezTo>
                <a:cubicBezTo>
                  <a:pt x="1175174" y="1622507"/>
                  <a:pt x="1226544" y="1626825"/>
                  <a:pt x="1277956" y="1630497"/>
                </a:cubicBezTo>
                <a:cubicBezTo>
                  <a:pt x="1351402" y="1626825"/>
                  <a:pt x="1424957" y="1624912"/>
                  <a:pt x="1498293" y="1619480"/>
                </a:cubicBezTo>
                <a:cubicBezTo>
                  <a:pt x="1524189" y="1617562"/>
                  <a:pt x="1549521" y="1610455"/>
                  <a:pt x="1575412" y="1608463"/>
                </a:cubicBezTo>
                <a:cubicBezTo>
                  <a:pt x="1645076" y="1603104"/>
                  <a:pt x="1714959" y="1601118"/>
                  <a:pt x="1784732" y="1597446"/>
                </a:cubicBezTo>
                <a:cubicBezTo>
                  <a:pt x="1795749" y="1593774"/>
                  <a:pt x="1806287" y="1588071"/>
                  <a:pt x="1817783" y="1586429"/>
                </a:cubicBezTo>
                <a:cubicBezTo>
                  <a:pt x="2013760" y="1558433"/>
                  <a:pt x="2241760" y="1583848"/>
                  <a:pt x="2423710" y="1586429"/>
                </a:cubicBezTo>
                <a:lnTo>
                  <a:pt x="3492347" y="1597446"/>
                </a:lnTo>
                <a:cubicBezTo>
                  <a:pt x="3514381" y="1601118"/>
                  <a:pt x="3536110" y="1608463"/>
                  <a:pt x="3558448" y="1608463"/>
                </a:cubicBezTo>
                <a:cubicBezTo>
                  <a:pt x="3837566" y="1608463"/>
                  <a:pt x="4116689" y="1604012"/>
                  <a:pt x="4395730" y="1597446"/>
                </a:cubicBezTo>
                <a:cubicBezTo>
                  <a:pt x="4413315" y="1597032"/>
                  <a:pt x="4560703" y="1578202"/>
                  <a:pt x="4583016" y="1575413"/>
                </a:cubicBezTo>
                <a:cubicBezTo>
                  <a:pt x="4612394" y="1568068"/>
                  <a:pt x="4641281" y="1558357"/>
                  <a:pt x="4671151" y="1553379"/>
                </a:cubicBezTo>
                <a:lnTo>
                  <a:pt x="4803354" y="1531345"/>
                </a:lnTo>
                <a:cubicBezTo>
                  <a:pt x="4914386" y="1494333"/>
                  <a:pt x="4742189" y="1550795"/>
                  <a:pt x="4880472" y="1509311"/>
                </a:cubicBezTo>
                <a:cubicBezTo>
                  <a:pt x="4902718" y="1502637"/>
                  <a:pt x="4924539" y="1494622"/>
                  <a:pt x="4946573" y="1487278"/>
                </a:cubicBezTo>
                <a:lnTo>
                  <a:pt x="4979624" y="1476261"/>
                </a:lnTo>
                <a:lnTo>
                  <a:pt x="5078775" y="1410160"/>
                </a:lnTo>
                <a:lnTo>
                  <a:pt x="5111826" y="1388126"/>
                </a:lnTo>
                <a:cubicBezTo>
                  <a:pt x="5119171" y="1377109"/>
                  <a:pt x="5123521" y="1363347"/>
                  <a:pt x="5133860" y="1355075"/>
                </a:cubicBezTo>
                <a:cubicBezTo>
                  <a:pt x="5142928" y="1347821"/>
                  <a:pt x="5156523" y="1349251"/>
                  <a:pt x="5166910" y="1344058"/>
                </a:cubicBezTo>
                <a:cubicBezTo>
                  <a:pt x="5178753" y="1338137"/>
                  <a:pt x="5188944" y="1329369"/>
                  <a:pt x="5199961" y="1322025"/>
                </a:cubicBezTo>
                <a:cubicBezTo>
                  <a:pt x="5207306" y="1311008"/>
                  <a:pt x="5212632" y="1298337"/>
                  <a:pt x="5221995" y="1288974"/>
                </a:cubicBezTo>
                <a:cubicBezTo>
                  <a:pt x="5231357" y="1279611"/>
                  <a:pt x="5246774" y="1277279"/>
                  <a:pt x="5255045" y="1266940"/>
                </a:cubicBezTo>
                <a:cubicBezTo>
                  <a:pt x="5262299" y="1257872"/>
                  <a:pt x="5260869" y="1244277"/>
                  <a:pt x="5266062" y="1233890"/>
                </a:cubicBezTo>
                <a:cubicBezTo>
                  <a:pt x="5271984" y="1222047"/>
                  <a:pt x="5280751" y="1211856"/>
                  <a:pt x="5288096" y="1200839"/>
                </a:cubicBezTo>
                <a:cubicBezTo>
                  <a:pt x="5284424" y="1160444"/>
                  <a:pt x="5282815" y="1119807"/>
                  <a:pt x="5277079" y="1079653"/>
                </a:cubicBezTo>
                <a:cubicBezTo>
                  <a:pt x="5274753" y="1063369"/>
                  <a:pt x="5254959" y="961855"/>
                  <a:pt x="5244028" y="925417"/>
                </a:cubicBezTo>
                <a:cubicBezTo>
                  <a:pt x="5237354" y="903171"/>
                  <a:pt x="5229339" y="881350"/>
                  <a:pt x="5221995" y="859316"/>
                </a:cubicBezTo>
                <a:cubicBezTo>
                  <a:pt x="5218323" y="848299"/>
                  <a:pt x="5216171" y="836653"/>
                  <a:pt x="5210978" y="826266"/>
                </a:cubicBezTo>
                <a:cubicBezTo>
                  <a:pt x="5203633" y="811577"/>
                  <a:pt x="5195413" y="797293"/>
                  <a:pt x="5188944" y="782198"/>
                </a:cubicBezTo>
                <a:cubicBezTo>
                  <a:pt x="5161577" y="718343"/>
                  <a:pt x="5198236" y="779610"/>
                  <a:pt x="5155893" y="716097"/>
                </a:cubicBezTo>
                <a:cubicBezTo>
                  <a:pt x="5140323" y="638240"/>
                  <a:pt x="5150798" y="678775"/>
                  <a:pt x="5122843" y="594911"/>
                </a:cubicBezTo>
                <a:cubicBezTo>
                  <a:pt x="5119171" y="583894"/>
                  <a:pt x="5118267" y="571523"/>
                  <a:pt x="5111826" y="561861"/>
                </a:cubicBezTo>
                <a:cubicBezTo>
                  <a:pt x="5097137" y="539827"/>
                  <a:pt x="5076133" y="520882"/>
                  <a:pt x="5067759" y="495760"/>
                </a:cubicBezTo>
                <a:cubicBezTo>
                  <a:pt x="5040069" y="412689"/>
                  <a:pt x="5077420" y="515081"/>
                  <a:pt x="5034708" y="429658"/>
                </a:cubicBezTo>
                <a:cubicBezTo>
                  <a:pt x="5009390" y="379022"/>
                  <a:pt x="5037564" y="410481"/>
                  <a:pt x="5012674" y="38559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174C81EB-E614-4684-80B0-07A63BDBF710}"/>
              </a:ext>
            </a:extLst>
          </p:cNvPr>
          <p:cNvSpPr/>
          <p:nvPr/>
        </p:nvSpPr>
        <p:spPr>
          <a:xfrm>
            <a:off x="1915100" y="4505899"/>
            <a:ext cx="5288096" cy="683046"/>
          </a:xfrm>
          <a:custGeom>
            <a:avLst/>
            <a:gdLst>
              <a:gd name="connsiteX0" fmla="*/ 4979624 w 5288096"/>
              <a:gd name="connsiteY0" fmla="*/ 297456 h 1630497"/>
              <a:gd name="connsiteX1" fmla="*/ 4814371 w 5288096"/>
              <a:gd name="connsiteY1" fmla="*/ 253388 h 1630497"/>
              <a:gd name="connsiteX2" fmla="*/ 4748269 w 5288096"/>
              <a:gd name="connsiteY2" fmla="*/ 231355 h 1630497"/>
              <a:gd name="connsiteX3" fmla="*/ 4638101 w 5288096"/>
              <a:gd name="connsiteY3" fmla="*/ 209321 h 1630497"/>
              <a:gd name="connsiteX4" fmla="*/ 4560983 w 5288096"/>
              <a:gd name="connsiteY4" fmla="*/ 176270 h 1630497"/>
              <a:gd name="connsiteX5" fmla="*/ 4450814 w 5288096"/>
              <a:gd name="connsiteY5" fmla="*/ 165253 h 1630497"/>
              <a:gd name="connsiteX6" fmla="*/ 4329628 w 5288096"/>
              <a:gd name="connsiteY6" fmla="*/ 143220 h 1630497"/>
              <a:gd name="connsiteX7" fmla="*/ 4252510 w 5288096"/>
              <a:gd name="connsiteY7" fmla="*/ 132203 h 1630497"/>
              <a:gd name="connsiteX8" fmla="*/ 3977089 w 5288096"/>
              <a:gd name="connsiteY8" fmla="*/ 121186 h 1630497"/>
              <a:gd name="connsiteX9" fmla="*/ 3844886 w 5288096"/>
              <a:gd name="connsiteY9" fmla="*/ 88135 h 1630497"/>
              <a:gd name="connsiteX10" fmla="*/ 3734718 w 5288096"/>
              <a:gd name="connsiteY10" fmla="*/ 66102 h 1630497"/>
              <a:gd name="connsiteX11" fmla="*/ 3481330 w 5288096"/>
              <a:gd name="connsiteY11" fmla="*/ 55085 h 1630497"/>
              <a:gd name="connsiteX12" fmla="*/ 3426245 w 5288096"/>
              <a:gd name="connsiteY12" fmla="*/ 44068 h 1630497"/>
              <a:gd name="connsiteX13" fmla="*/ 3316077 w 5288096"/>
              <a:gd name="connsiteY13" fmla="*/ 22034 h 1630497"/>
              <a:gd name="connsiteX14" fmla="*/ 3007604 w 5288096"/>
              <a:gd name="connsiteY14" fmla="*/ 0 h 1630497"/>
              <a:gd name="connsiteX15" fmla="*/ 2776250 w 5288096"/>
              <a:gd name="connsiteY15" fmla="*/ 11017 h 1630497"/>
              <a:gd name="connsiteX16" fmla="*/ 2633031 w 5288096"/>
              <a:gd name="connsiteY16" fmla="*/ 22034 h 1630497"/>
              <a:gd name="connsiteX17" fmla="*/ 2390660 w 5288096"/>
              <a:gd name="connsiteY17" fmla="*/ 33051 h 1630497"/>
              <a:gd name="connsiteX18" fmla="*/ 2225407 w 5288096"/>
              <a:gd name="connsiteY18" fmla="*/ 44068 h 1630497"/>
              <a:gd name="connsiteX19" fmla="*/ 1972019 w 5288096"/>
              <a:gd name="connsiteY19" fmla="*/ 55085 h 1630497"/>
              <a:gd name="connsiteX20" fmla="*/ 1729648 w 5288096"/>
              <a:gd name="connsiteY20" fmla="*/ 77119 h 1630497"/>
              <a:gd name="connsiteX21" fmla="*/ 1134737 w 5288096"/>
              <a:gd name="connsiteY21" fmla="*/ 110169 h 1630497"/>
              <a:gd name="connsiteX22" fmla="*/ 1079653 w 5288096"/>
              <a:gd name="connsiteY22" fmla="*/ 121186 h 1630497"/>
              <a:gd name="connsiteX23" fmla="*/ 903383 w 5288096"/>
              <a:gd name="connsiteY23" fmla="*/ 143220 h 1630497"/>
              <a:gd name="connsiteX24" fmla="*/ 815248 w 5288096"/>
              <a:gd name="connsiteY24" fmla="*/ 165253 h 1630497"/>
              <a:gd name="connsiteX25" fmla="*/ 749147 w 5288096"/>
              <a:gd name="connsiteY25" fmla="*/ 198304 h 1630497"/>
              <a:gd name="connsiteX26" fmla="*/ 694062 w 5288096"/>
              <a:gd name="connsiteY26" fmla="*/ 231355 h 1630497"/>
              <a:gd name="connsiteX27" fmla="*/ 649995 w 5288096"/>
              <a:gd name="connsiteY27" fmla="*/ 242372 h 1630497"/>
              <a:gd name="connsiteX28" fmla="*/ 583893 w 5288096"/>
              <a:gd name="connsiteY28" fmla="*/ 264405 h 1630497"/>
              <a:gd name="connsiteX29" fmla="*/ 550843 w 5288096"/>
              <a:gd name="connsiteY29" fmla="*/ 275422 h 1630497"/>
              <a:gd name="connsiteX30" fmla="*/ 451691 w 5288096"/>
              <a:gd name="connsiteY30" fmla="*/ 330507 h 1630497"/>
              <a:gd name="connsiteX31" fmla="*/ 418640 w 5288096"/>
              <a:gd name="connsiteY31" fmla="*/ 363557 h 1630497"/>
              <a:gd name="connsiteX32" fmla="*/ 385590 w 5288096"/>
              <a:gd name="connsiteY32" fmla="*/ 374574 h 1630497"/>
              <a:gd name="connsiteX33" fmla="*/ 341522 w 5288096"/>
              <a:gd name="connsiteY33" fmla="*/ 396608 h 1630497"/>
              <a:gd name="connsiteX34" fmla="*/ 319489 w 5288096"/>
              <a:gd name="connsiteY34" fmla="*/ 429658 h 1630497"/>
              <a:gd name="connsiteX35" fmla="*/ 275421 w 5288096"/>
              <a:gd name="connsiteY35" fmla="*/ 451692 h 1630497"/>
              <a:gd name="connsiteX36" fmla="*/ 242371 w 5288096"/>
              <a:gd name="connsiteY36" fmla="*/ 484743 h 1630497"/>
              <a:gd name="connsiteX37" fmla="*/ 198303 w 5288096"/>
              <a:gd name="connsiteY37" fmla="*/ 561861 h 1630497"/>
              <a:gd name="connsiteX38" fmla="*/ 165253 w 5288096"/>
              <a:gd name="connsiteY38" fmla="*/ 583894 h 1630497"/>
              <a:gd name="connsiteX39" fmla="*/ 132202 w 5288096"/>
              <a:gd name="connsiteY39" fmla="*/ 616945 h 1630497"/>
              <a:gd name="connsiteX40" fmla="*/ 99151 w 5288096"/>
              <a:gd name="connsiteY40" fmla="*/ 694063 h 1630497"/>
              <a:gd name="connsiteX41" fmla="*/ 77118 w 5288096"/>
              <a:gd name="connsiteY41" fmla="*/ 760164 h 1630497"/>
              <a:gd name="connsiteX42" fmla="*/ 55084 w 5288096"/>
              <a:gd name="connsiteY42" fmla="*/ 826266 h 1630497"/>
              <a:gd name="connsiteX43" fmla="*/ 44067 w 5288096"/>
              <a:gd name="connsiteY43" fmla="*/ 859316 h 1630497"/>
              <a:gd name="connsiteX44" fmla="*/ 22033 w 5288096"/>
              <a:gd name="connsiteY44" fmla="*/ 892367 h 1630497"/>
              <a:gd name="connsiteX45" fmla="*/ 11016 w 5288096"/>
              <a:gd name="connsiteY45" fmla="*/ 947451 h 1630497"/>
              <a:gd name="connsiteX46" fmla="*/ 0 w 5288096"/>
              <a:gd name="connsiteY46" fmla="*/ 980502 h 1630497"/>
              <a:gd name="connsiteX47" fmla="*/ 11016 w 5288096"/>
              <a:gd name="connsiteY47" fmla="*/ 1123721 h 1630497"/>
              <a:gd name="connsiteX48" fmla="*/ 55084 w 5288096"/>
              <a:gd name="connsiteY48" fmla="*/ 1244907 h 1630497"/>
              <a:gd name="connsiteX49" fmla="*/ 88134 w 5288096"/>
              <a:gd name="connsiteY49" fmla="*/ 1266940 h 1630497"/>
              <a:gd name="connsiteX50" fmla="*/ 154236 w 5288096"/>
              <a:gd name="connsiteY50" fmla="*/ 1333041 h 1630497"/>
              <a:gd name="connsiteX51" fmla="*/ 231354 w 5288096"/>
              <a:gd name="connsiteY51" fmla="*/ 1388126 h 1630497"/>
              <a:gd name="connsiteX52" fmla="*/ 330506 w 5288096"/>
              <a:gd name="connsiteY52" fmla="*/ 1432193 h 1630497"/>
              <a:gd name="connsiteX53" fmla="*/ 396607 w 5288096"/>
              <a:gd name="connsiteY53" fmla="*/ 1476261 h 1630497"/>
              <a:gd name="connsiteX54" fmla="*/ 462708 w 5288096"/>
              <a:gd name="connsiteY54" fmla="*/ 1498294 h 1630497"/>
              <a:gd name="connsiteX55" fmla="*/ 495759 w 5288096"/>
              <a:gd name="connsiteY55" fmla="*/ 1520328 h 1630497"/>
              <a:gd name="connsiteX56" fmla="*/ 583893 w 5288096"/>
              <a:gd name="connsiteY56" fmla="*/ 1542362 h 1630497"/>
              <a:gd name="connsiteX57" fmla="*/ 694062 w 5288096"/>
              <a:gd name="connsiteY57" fmla="*/ 1575413 h 1630497"/>
              <a:gd name="connsiteX58" fmla="*/ 793214 w 5288096"/>
              <a:gd name="connsiteY58" fmla="*/ 1586429 h 1630497"/>
              <a:gd name="connsiteX59" fmla="*/ 903383 w 5288096"/>
              <a:gd name="connsiteY59" fmla="*/ 1608463 h 1630497"/>
              <a:gd name="connsiteX60" fmla="*/ 1123720 w 5288096"/>
              <a:gd name="connsiteY60" fmla="*/ 1619480 h 1630497"/>
              <a:gd name="connsiteX61" fmla="*/ 1277956 w 5288096"/>
              <a:gd name="connsiteY61" fmla="*/ 1630497 h 1630497"/>
              <a:gd name="connsiteX62" fmla="*/ 1498293 w 5288096"/>
              <a:gd name="connsiteY62" fmla="*/ 1619480 h 1630497"/>
              <a:gd name="connsiteX63" fmla="*/ 1575412 w 5288096"/>
              <a:gd name="connsiteY63" fmla="*/ 1608463 h 1630497"/>
              <a:gd name="connsiteX64" fmla="*/ 1784732 w 5288096"/>
              <a:gd name="connsiteY64" fmla="*/ 1597446 h 1630497"/>
              <a:gd name="connsiteX65" fmla="*/ 1817783 w 5288096"/>
              <a:gd name="connsiteY65" fmla="*/ 1586429 h 1630497"/>
              <a:gd name="connsiteX66" fmla="*/ 2423710 w 5288096"/>
              <a:gd name="connsiteY66" fmla="*/ 1586429 h 1630497"/>
              <a:gd name="connsiteX67" fmla="*/ 3492347 w 5288096"/>
              <a:gd name="connsiteY67" fmla="*/ 1597446 h 1630497"/>
              <a:gd name="connsiteX68" fmla="*/ 3558448 w 5288096"/>
              <a:gd name="connsiteY68" fmla="*/ 1608463 h 1630497"/>
              <a:gd name="connsiteX69" fmla="*/ 4395730 w 5288096"/>
              <a:gd name="connsiteY69" fmla="*/ 1597446 h 1630497"/>
              <a:gd name="connsiteX70" fmla="*/ 4583016 w 5288096"/>
              <a:gd name="connsiteY70" fmla="*/ 1575413 h 1630497"/>
              <a:gd name="connsiteX71" fmla="*/ 4671151 w 5288096"/>
              <a:gd name="connsiteY71" fmla="*/ 1553379 h 1630497"/>
              <a:gd name="connsiteX72" fmla="*/ 4803354 w 5288096"/>
              <a:gd name="connsiteY72" fmla="*/ 1531345 h 1630497"/>
              <a:gd name="connsiteX73" fmla="*/ 4880472 w 5288096"/>
              <a:gd name="connsiteY73" fmla="*/ 1509311 h 1630497"/>
              <a:gd name="connsiteX74" fmla="*/ 4946573 w 5288096"/>
              <a:gd name="connsiteY74" fmla="*/ 1487278 h 1630497"/>
              <a:gd name="connsiteX75" fmla="*/ 4979624 w 5288096"/>
              <a:gd name="connsiteY75" fmla="*/ 1476261 h 1630497"/>
              <a:gd name="connsiteX76" fmla="*/ 5078775 w 5288096"/>
              <a:gd name="connsiteY76" fmla="*/ 1410160 h 1630497"/>
              <a:gd name="connsiteX77" fmla="*/ 5111826 w 5288096"/>
              <a:gd name="connsiteY77" fmla="*/ 1388126 h 1630497"/>
              <a:gd name="connsiteX78" fmla="*/ 5133860 w 5288096"/>
              <a:gd name="connsiteY78" fmla="*/ 1355075 h 1630497"/>
              <a:gd name="connsiteX79" fmla="*/ 5166910 w 5288096"/>
              <a:gd name="connsiteY79" fmla="*/ 1344058 h 1630497"/>
              <a:gd name="connsiteX80" fmla="*/ 5199961 w 5288096"/>
              <a:gd name="connsiteY80" fmla="*/ 1322025 h 1630497"/>
              <a:gd name="connsiteX81" fmla="*/ 5221995 w 5288096"/>
              <a:gd name="connsiteY81" fmla="*/ 1288974 h 1630497"/>
              <a:gd name="connsiteX82" fmla="*/ 5255045 w 5288096"/>
              <a:gd name="connsiteY82" fmla="*/ 1266940 h 1630497"/>
              <a:gd name="connsiteX83" fmla="*/ 5266062 w 5288096"/>
              <a:gd name="connsiteY83" fmla="*/ 1233890 h 1630497"/>
              <a:gd name="connsiteX84" fmla="*/ 5288096 w 5288096"/>
              <a:gd name="connsiteY84" fmla="*/ 1200839 h 1630497"/>
              <a:gd name="connsiteX85" fmla="*/ 5277079 w 5288096"/>
              <a:gd name="connsiteY85" fmla="*/ 1079653 h 1630497"/>
              <a:gd name="connsiteX86" fmla="*/ 5244028 w 5288096"/>
              <a:gd name="connsiteY86" fmla="*/ 925417 h 1630497"/>
              <a:gd name="connsiteX87" fmla="*/ 5221995 w 5288096"/>
              <a:gd name="connsiteY87" fmla="*/ 859316 h 1630497"/>
              <a:gd name="connsiteX88" fmla="*/ 5210978 w 5288096"/>
              <a:gd name="connsiteY88" fmla="*/ 826266 h 1630497"/>
              <a:gd name="connsiteX89" fmla="*/ 5188944 w 5288096"/>
              <a:gd name="connsiteY89" fmla="*/ 782198 h 1630497"/>
              <a:gd name="connsiteX90" fmla="*/ 5155893 w 5288096"/>
              <a:gd name="connsiteY90" fmla="*/ 716097 h 1630497"/>
              <a:gd name="connsiteX91" fmla="*/ 5122843 w 5288096"/>
              <a:gd name="connsiteY91" fmla="*/ 594911 h 1630497"/>
              <a:gd name="connsiteX92" fmla="*/ 5111826 w 5288096"/>
              <a:gd name="connsiteY92" fmla="*/ 561861 h 1630497"/>
              <a:gd name="connsiteX93" fmla="*/ 5067759 w 5288096"/>
              <a:gd name="connsiteY93" fmla="*/ 495760 h 1630497"/>
              <a:gd name="connsiteX94" fmla="*/ 5034708 w 5288096"/>
              <a:gd name="connsiteY94" fmla="*/ 429658 h 1630497"/>
              <a:gd name="connsiteX95" fmla="*/ 5012674 w 5288096"/>
              <a:gd name="connsiteY95" fmla="*/ 385591 h 163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288096" h="1630497">
                <a:moveTo>
                  <a:pt x="4979624" y="297456"/>
                </a:moveTo>
                <a:cubicBezTo>
                  <a:pt x="4893892" y="280310"/>
                  <a:pt x="4928249" y="288975"/>
                  <a:pt x="4814371" y="253388"/>
                </a:cubicBezTo>
                <a:cubicBezTo>
                  <a:pt x="4792202" y="246460"/>
                  <a:pt x="4770801" y="236988"/>
                  <a:pt x="4748269" y="231355"/>
                </a:cubicBezTo>
                <a:cubicBezTo>
                  <a:pt x="4711937" y="222272"/>
                  <a:pt x="4638101" y="209321"/>
                  <a:pt x="4638101" y="209321"/>
                </a:cubicBezTo>
                <a:cubicBezTo>
                  <a:pt x="4619310" y="199925"/>
                  <a:pt x="4584396" y="179872"/>
                  <a:pt x="4560983" y="176270"/>
                </a:cubicBezTo>
                <a:cubicBezTo>
                  <a:pt x="4524506" y="170658"/>
                  <a:pt x="4487435" y="169830"/>
                  <a:pt x="4450814" y="165253"/>
                </a:cubicBezTo>
                <a:cubicBezTo>
                  <a:pt x="4377326" y="156067"/>
                  <a:pt x="4397326" y="154503"/>
                  <a:pt x="4329628" y="143220"/>
                </a:cubicBezTo>
                <a:cubicBezTo>
                  <a:pt x="4304014" y="138951"/>
                  <a:pt x="4278426" y="133823"/>
                  <a:pt x="4252510" y="132203"/>
                </a:cubicBezTo>
                <a:cubicBezTo>
                  <a:pt x="4160809" y="126472"/>
                  <a:pt x="4068896" y="124858"/>
                  <a:pt x="3977089" y="121186"/>
                </a:cubicBezTo>
                <a:cubicBezTo>
                  <a:pt x="3876578" y="87682"/>
                  <a:pt x="3946609" y="107208"/>
                  <a:pt x="3844886" y="88135"/>
                </a:cubicBezTo>
                <a:cubicBezTo>
                  <a:pt x="3808078" y="81234"/>
                  <a:pt x="3772014" y="69492"/>
                  <a:pt x="3734718" y="66102"/>
                </a:cubicBezTo>
                <a:cubicBezTo>
                  <a:pt x="3650523" y="58448"/>
                  <a:pt x="3565793" y="58757"/>
                  <a:pt x="3481330" y="55085"/>
                </a:cubicBezTo>
                <a:cubicBezTo>
                  <a:pt x="3462968" y="51413"/>
                  <a:pt x="3444524" y="48130"/>
                  <a:pt x="3426245" y="44068"/>
                </a:cubicBezTo>
                <a:cubicBezTo>
                  <a:pt x="3373731" y="32398"/>
                  <a:pt x="3377604" y="28511"/>
                  <a:pt x="3316077" y="22034"/>
                </a:cubicBezTo>
                <a:cubicBezTo>
                  <a:pt x="3263393" y="16488"/>
                  <a:pt x="3052779" y="3012"/>
                  <a:pt x="3007604" y="0"/>
                </a:cubicBezTo>
                <a:lnTo>
                  <a:pt x="2776250" y="11017"/>
                </a:lnTo>
                <a:cubicBezTo>
                  <a:pt x="2728452" y="13829"/>
                  <a:pt x="2680834" y="19302"/>
                  <a:pt x="2633031" y="22034"/>
                </a:cubicBezTo>
                <a:cubicBezTo>
                  <a:pt x="2552289" y="26648"/>
                  <a:pt x="2471416" y="28686"/>
                  <a:pt x="2390660" y="33051"/>
                </a:cubicBezTo>
                <a:cubicBezTo>
                  <a:pt x="2335534" y="36031"/>
                  <a:pt x="2280537" y="41166"/>
                  <a:pt x="2225407" y="44068"/>
                </a:cubicBezTo>
                <a:lnTo>
                  <a:pt x="1972019" y="55085"/>
                </a:lnTo>
                <a:cubicBezTo>
                  <a:pt x="1853345" y="78820"/>
                  <a:pt x="1943197" y="63488"/>
                  <a:pt x="1729648" y="77119"/>
                </a:cubicBezTo>
                <a:cubicBezTo>
                  <a:pt x="1257573" y="107251"/>
                  <a:pt x="1552244" y="92773"/>
                  <a:pt x="1134737" y="110169"/>
                </a:cubicBezTo>
                <a:cubicBezTo>
                  <a:pt x="1116376" y="113841"/>
                  <a:pt x="1098190" y="118538"/>
                  <a:pt x="1079653" y="121186"/>
                </a:cubicBezTo>
                <a:cubicBezTo>
                  <a:pt x="1021034" y="129560"/>
                  <a:pt x="961447" y="131607"/>
                  <a:pt x="903383" y="143220"/>
                </a:cubicBezTo>
                <a:cubicBezTo>
                  <a:pt x="874162" y="149064"/>
                  <a:pt x="842961" y="152936"/>
                  <a:pt x="815248" y="165253"/>
                </a:cubicBezTo>
                <a:cubicBezTo>
                  <a:pt x="792737" y="175258"/>
                  <a:pt x="770773" y="186508"/>
                  <a:pt x="749147" y="198304"/>
                </a:cubicBezTo>
                <a:cubicBezTo>
                  <a:pt x="730348" y="208558"/>
                  <a:pt x="713630" y="222658"/>
                  <a:pt x="694062" y="231355"/>
                </a:cubicBezTo>
                <a:cubicBezTo>
                  <a:pt x="680226" y="237504"/>
                  <a:pt x="664498" y="238021"/>
                  <a:pt x="649995" y="242372"/>
                </a:cubicBezTo>
                <a:cubicBezTo>
                  <a:pt x="627749" y="249046"/>
                  <a:pt x="605927" y="257061"/>
                  <a:pt x="583893" y="264405"/>
                </a:cubicBezTo>
                <a:cubicBezTo>
                  <a:pt x="572876" y="268077"/>
                  <a:pt x="560505" y="268980"/>
                  <a:pt x="550843" y="275422"/>
                </a:cubicBezTo>
                <a:cubicBezTo>
                  <a:pt x="475079" y="325932"/>
                  <a:pt x="509864" y="311116"/>
                  <a:pt x="451691" y="330507"/>
                </a:cubicBezTo>
                <a:cubicBezTo>
                  <a:pt x="440674" y="341524"/>
                  <a:pt x="431604" y="354915"/>
                  <a:pt x="418640" y="363557"/>
                </a:cubicBezTo>
                <a:cubicBezTo>
                  <a:pt x="408978" y="369998"/>
                  <a:pt x="396264" y="370000"/>
                  <a:pt x="385590" y="374574"/>
                </a:cubicBezTo>
                <a:cubicBezTo>
                  <a:pt x="370495" y="381043"/>
                  <a:pt x="356211" y="389263"/>
                  <a:pt x="341522" y="396608"/>
                </a:cubicBezTo>
                <a:cubicBezTo>
                  <a:pt x="334178" y="407625"/>
                  <a:pt x="329661" y="421182"/>
                  <a:pt x="319489" y="429658"/>
                </a:cubicBezTo>
                <a:cubicBezTo>
                  <a:pt x="306872" y="440172"/>
                  <a:pt x="288785" y="442146"/>
                  <a:pt x="275421" y="451692"/>
                </a:cubicBezTo>
                <a:cubicBezTo>
                  <a:pt x="262743" y="460748"/>
                  <a:pt x="253388" y="473726"/>
                  <a:pt x="242371" y="484743"/>
                </a:cubicBezTo>
                <a:cubicBezTo>
                  <a:pt x="229766" y="522558"/>
                  <a:pt x="231652" y="528512"/>
                  <a:pt x="198303" y="561861"/>
                </a:cubicBezTo>
                <a:cubicBezTo>
                  <a:pt x="188941" y="571223"/>
                  <a:pt x="175425" y="575418"/>
                  <a:pt x="165253" y="583894"/>
                </a:cubicBezTo>
                <a:cubicBezTo>
                  <a:pt x="153284" y="593868"/>
                  <a:pt x="143219" y="605928"/>
                  <a:pt x="132202" y="616945"/>
                </a:cubicBezTo>
                <a:cubicBezTo>
                  <a:pt x="103057" y="733524"/>
                  <a:pt x="142628" y="596240"/>
                  <a:pt x="99151" y="694063"/>
                </a:cubicBezTo>
                <a:cubicBezTo>
                  <a:pt x="89718" y="715287"/>
                  <a:pt x="84462" y="738130"/>
                  <a:pt x="77118" y="760164"/>
                </a:cubicBezTo>
                <a:lnTo>
                  <a:pt x="55084" y="826266"/>
                </a:lnTo>
                <a:cubicBezTo>
                  <a:pt x="51412" y="837283"/>
                  <a:pt x="50509" y="849654"/>
                  <a:pt x="44067" y="859316"/>
                </a:cubicBezTo>
                <a:lnTo>
                  <a:pt x="22033" y="892367"/>
                </a:lnTo>
                <a:cubicBezTo>
                  <a:pt x="18361" y="910728"/>
                  <a:pt x="15557" y="929285"/>
                  <a:pt x="11016" y="947451"/>
                </a:cubicBezTo>
                <a:cubicBezTo>
                  <a:pt x="8200" y="958717"/>
                  <a:pt x="0" y="968889"/>
                  <a:pt x="0" y="980502"/>
                </a:cubicBezTo>
                <a:cubicBezTo>
                  <a:pt x="0" y="1028383"/>
                  <a:pt x="4245" y="1076322"/>
                  <a:pt x="11016" y="1123721"/>
                </a:cubicBezTo>
                <a:cubicBezTo>
                  <a:pt x="16238" y="1160272"/>
                  <a:pt x="25008" y="1214831"/>
                  <a:pt x="55084" y="1244907"/>
                </a:cubicBezTo>
                <a:cubicBezTo>
                  <a:pt x="64446" y="1254269"/>
                  <a:pt x="78238" y="1258144"/>
                  <a:pt x="88134" y="1266940"/>
                </a:cubicBezTo>
                <a:cubicBezTo>
                  <a:pt x="111424" y="1287642"/>
                  <a:pt x="126365" y="1319105"/>
                  <a:pt x="154236" y="1333041"/>
                </a:cubicBezTo>
                <a:cubicBezTo>
                  <a:pt x="275009" y="1393429"/>
                  <a:pt x="127140" y="1313686"/>
                  <a:pt x="231354" y="1388126"/>
                </a:cubicBezTo>
                <a:cubicBezTo>
                  <a:pt x="265056" y="1412199"/>
                  <a:pt x="293953" y="1412255"/>
                  <a:pt x="330506" y="1432193"/>
                </a:cubicBezTo>
                <a:cubicBezTo>
                  <a:pt x="353754" y="1444874"/>
                  <a:pt x="371485" y="1467887"/>
                  <a:pt x="396607" y="1476261"/>
                </a:cubicBezTo>
                <a:lnTo>
                  <a:pt x="462708" y="1498294"/>
                </a:lnTo>
                <a:cubicBezTo>
                  <a:pt x="473725" y="1505639"/>
                  <a:pt x="483916" y="1514406"/>
                  <a:pt x="495759" y="1520328"/>
                </a:cubicBezTo>
                <a:cubicBezTo>
                  <a:pt x="522502" y="1533700"/>
                  <a:pt x="556236" y="1534819"/>
                  <a:pt x="583893" y="1542362"/>
                </a:cubicBezTo>
                <a:cubicBezTo>
                  <a:pt x="622743" y="1552957"/>
                  <a:pt x="654593" y="1569341"/>
                  <a:pt x="694062" y="1575413"/>
                </a:cubicBezTo>
                <a:cubicBezTo>
                  <a:pt x="726929" y="1580469"/>
                  <a:pt x="760163" y="1582757"/>
                  <a:pt x="793214" y="1586429"/>
                </a:cubicBezTo>
                <a:cubicBezTo>
                  <a:pt x="830472" y="1595744"/>
                  <a:pt x="864364" y="1605461"/>
                  <a:pt x="903383" y="1608463"/>
                </a:cubicBezTo>
                <a:cubicBezTo>
                  <a:pt x="976704" y="1614103"/>
                  <a:pt x="1050309" y="1615162"/>
                  <a:pt x="1123720" y="1619480"/>
                </a:cubicBezTo>
                <a:cubicBezTo>
                  <a:pt x="1175174" y="1622507"/>
                  <a:pt x="1226544" y="1626825"/>
                  <a:pt x="1277956" y="1630497"/>
                </a:cubicBezTo>
                <a:cubicBezTo>
                  <a:pt x="1351402" y="1626825"/>
                  <a:pt x="1424957" y="1624912"/>
                  <a:pt x="1498293" y="1619480"/>
                </a:cubicBezTo>
                <a:cubicBezTo>
                  <a:pt x="1524189" y="1617562"/>
                  <a:pt x="1549521" y="1610455"/>
                  <a:pt x="1575412" y="1608463"/>
                </a:cubicBezTo>
                <a:cubicBezTo>
                  <a:pt x="1645076" y="1603104"/>
                  <a:pt x="1714959" y="1601118"/>
                  <a:pt x="1784732" y="1597446"/>
                </a:cubicBezTo>
                <a:cubicBezTo>
                  <a:pt x="1795749" y="1593774"/>
                  <a:pt x="1806287" y="1588071"/>
                  <a:pt x="1817783" y="1586429"/>
                </a:cubicBezTo>
                <a:cubicBezTo>
                  <a:pt x="2013760" y="1558433"/>
                  <a:pt x="2241760" y="1583848"/>
                  <a:pt x="2423710" y="1586429"/>
                </a:cubicBezTo>
                <a:lnTo>
                  <a:pt x="3492347" y="1597446"/>
                </a:lnTo>
                <a:cubicBezTo>
                  <a:pt x="3514381" y="1601118"/>
                  <a:pt x="3536110" y="1608463"/>
                  <a:pt x="3558448" y="1608463"/>
                </a:cubicBezTo>
                <a:cubicBezTo>
                  <a:pt x="3837566" y="1608463"/>
                  <a:pt x="4116689" y="1604012"/>
                  <a:pt x="4395730" y="1597446"/>
                </a:cubicBezTo>
                <a:cubicBezTo>
                  <a:pt x="4413315" y="1597032"/>
                  <a:pt x="4560703" y="1578202"/>
                  <a:pt x="4583016" y="1575413"/>
                </a:cubicBezTo>
                <a:cubicBezTo>
                  <a:pt x="4612394" y="1568068"/>
                  <a:pt x="4641281" y="1558357"/>
                  <a:pt x="4671151" y="1553379"/>
                </a:cubicBezTo>
                <a:lnTo>
                  <a:pt x="4803354" y="1531345"/>
                </a:lnTo>
                <a:cubicBezTo>
                  <a:pt x="4914386" y="1494333"/>
                  <a:pt x="4742189" y="1550795"/>
                  <a:pt x="4880472" y="1509311"/>
                </a:cubicBezTo>
                <a:cubicBezTo>
                  <a:pt x="4902718" y="1502637"/>
                  <a:pt x="4924539" y="1494622"/>
                  <a:pt x="4946573" y="1487278"/>
                </a:cubicBezTo>
                <a:lnTo>
                  <a:pt x="4979624" y="1476261"/>
                </a:lnTo>
                <a:lnTo>
                  <a:pt x="5078775" y="1410160"/>
                </a:lnTo>
                <a:lnTo>
                  <a:pt x="5111826" y="1388126"/>
                </a:lnTo>
                <a:cubicBezTo>
                  <a:pt x="5119171" y="1377109"/>
                  <a:pt x="5123521" y="1363347"/>
                  <a:pt x="5133860" y="1355075"/>
                </a:cubicBezTo>
                <a:cubicBezTo>
                  <a:pt x="5142928" y="1347821"/>
                  <a:pt x="5156523" y="1349251"/>
                  <a:pt x="5166910" y="1344058"/>
                </a:cubicBezTo>
                <a:cubicBezTo>
                  <a:pt x="5178753" y="1338137"/>
                  <a:pt x="5188944" y="1329369"/>
                  <a:pt x="5199961" y="1322025"/>
                </a:cubicBezTo>
                <a:cubicBezTo>
                  <a:pt x="5207306" y="1311008"/>
                  <a:pt x="5212632" y="1298337"/>
                  <a:pt x="5221995" y="1288974"/>
                </a:cubicBezTo>
                <a:cubicBezTo>
                  <a:pt x="5231357" y="1279611"/>
                  <a:pt x="5246774" y="1277279"/>
                  <a:pt x="5255045" y="1266940"/>
                </a:cubicBezTo>
                <a:cubicBezTo>
                  <a:pt x="5262299" y="1257872"/>
                  <a:pt x="5260869" y="1244277"/>
                  <a:pt x="5266062" y="1233890"/>
                </a:cubicBezTo>
                <a:cubicBezTo>
                  <a:pt x="5271984" y="1222047"/>
                  <a:pt x="5280751" y="1211856"/>
                  <a:pt x="5288096" y="1200839"/>
                </a:cubicBezTo>
                <a:cubicBezTo>
                  <a:pt x="5284424" y="1160444"/>
                  <a:pt x="5282815" y="1119807"/>
                  <a:pt x="5277079" y="1079653"/>
                </a:cubicBezTo>
                <a:cubicBezTo>
                  <a:pt x="5274753" y="1063369"/>
                  <a:pt x="5254959" y="961855"/>
                  <a:pt x="5244028" y="925417"/>
                </a:cubicBezTo>
                <a:cubicBezTo>
                  <a:pt x="5237354" y="903171"/>
                  <a:pt x="5229339" y="881350"/>
                  <a:pt x="5221995" y="859316"/>
                </a:cubicBezTo>
                <a:cubicBezTo>
                  <a:pt x="5218323" y="848299"/>
                  <a:pt x="5216171" y="836653"/>
                  <a:pt x="5210978" y="826266"/>
                </a:cubicBezTo>
                <a:cubicBezTo>
                  <a:pt x="5203633" y="811577"/>
                  <a:pt x="5195413" y="797293"/>
                  <a:pt x="5188944" y="782198"/>
                </a:cubicBezTo>
                <a:cubicBezTo>
                  <a:pt x="5161577" y="718343"/>
                  <a:pt x="5198236" y="779610"/>
                  <a:pt x="5155893" y="716097"/>
                </a:cubicBezTo>
                <a:cubicBezTo>
                  <a:pt x="5140323" y="638240"/>
                  <a:pt x="5150798" y="678775"/>
                  <a:pt x="5122843" y="594911"/>
                </a:cubicBezTo>
                <a:cubicBezTo>
                  <a:pt x="5119171" y="583894"/>
                  <a:pt x="5118267" y="571523"/>
                  <a:pt x="5111826" y="561861"/>
                </a:cubicBezTo>
                <a:cubicBezTo>
                  <a:pt x="5097137" y="539827"/>
                  <a:pt x="5076133" y="520882"/>
                  <a:pt x="5067759" y="495760"/>
                </a:cubicBezTo>
                <a:cubicBezTo>
                  <a:pt x="5040069" y="412689"/>
                  <a:pt x="5077420" y="515081"/>
                  <a:pt x="5034708" y="429658"/>
                </a:cubicBezTo>
                <a:cubicBezTo>
                  <a:pt x="5009390" y="379022"/>
                  <a:pt x="5037564" y="410481"/>
                  <a:pt x="5012674" y="38559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5BE57C-FA41-48AE-AC33-58C03F25D577}"/>
              </a:ext>
            </a:extLst>
          </p:cNvPr>
          <p:cNvSpPr txBox="1"/>
          <p:nvPr/>
        </p:nvSpPr>
        <p:spPr>
          <a:xfrm>
            <a:off x="7667739" y="3853283"/>
            <a:ext cx="2214391" cy="369332"/>
          </a:xfrm>
          <a:prstGeom prst="rect">
            <a:avLst/>
          </a:prstGeom>
          <a:noFill/>
        </p:spPr>
        <p:txBody>
          <a:bodyPr wrap="square" rtlCol="0">
            <a:spAutoFit/>
          </a:bodyPr>
          <a:lstStyle/>
          <a:p>
            <a:r>
              <a:rPr lang="en-US" dirty="0"/>
              <a:t>Covered in MDS 561</a:t>
            </a:r>
          </a:p>
        </p:txBody>
      </p:sp>
      <p:cxnSp>
        <p:nvCxnSpPr>
          <p:cNvPr id="7" name="Straight Arrow Connector 6">
            <a:extLst>
              <a:ext uri="{FF2B5EF4-FFF2-40B4-BE49-F238E27FC236}">
                <a16:creationId xmlns:a16="http://schemas.microsoft.com/office/drawing/2014/main" id="{93B2AF92-D385-43C6-8281-6A1B219A46D8}"/>
              </a:ext>
            </a:extLst>
          </p:cNvPr>
          <p:cNvCxnSpPr/>
          <p:nvPr/>
        </p:nvCxnSpPr>
        <p:spPr>
          <a:xfrm flipH="1">
            <a:off x="6984694" y="4021157"/>
            <a:ext cx="5728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3225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D64E64-41AE-48DA-B2EB-70CEDB849C68}"/>
              </a:ext>
            </a:extLst>
          </p:cNvPr>
          <p:cNvPicPr>
            <a:picLocks noChangeAspect="1"/>
          </p:cNvPicPr>
          <p:nvPr/>
        </p:nvPicPr>
        <p:blipFill>
          <a:blip r:embed="rId2"/>
          <a:stretch>
            <a:fillRect/>
          </a:stretch>
        </p:blipFill>
        <p:spPr>
          <a:xfrm>
            <a:off x="4182980" y="1299398"/>
            <a:ext cx="4042610" cy="3980203"/>
          </a:xfrm>
          <a:prstGeom prst="rect">
            <a:avLst/>
          </a:prstGeom>
        </p:spPr>
      </p:pic>
      <p:cxnSp>
        <p:nvCxnSpPr>
          <p:cNvPr id="6" name="Straight Connector 5">
            <a:extLst>
              <a:ext uri="{FF2B5EF4-FFF2-40B4-BE49-F238E27FC236}">
                <a16:creationId xmlns:a16="http://schemas.microsoft.com/office/drawing/2014/main" id="{284C43A9-D178-4082-9A45-92BA4B0D88E7}"/>
              </a:ext>
            </a:extLst>
          </p:cNvPr>
          <p:cNvCxnSpPr>
            <a:cxnSpLocks/>
          </p:cNvCxnSpPr>
          <p:nvPr/>
        </p:nvCxnSpPr>
        <p:spPr bwMode="auto">
          <a:xfrm flipV="1">
            <a:off x="4736431" y="2081463"/>
            <a:ext cx="2719137" cy="2695074"/>
          </a:xfrm>
          <a:prstGeom prst="line">
            <a:avLst/>
          </a:prstGeom>
          <a:noFill/>
          <a:ln w="38100" cap="flat" cmpd="sng" algn="ctr">
            <a:solidFill>
              <a:srgbClr val="FF0000"/>
            </a:solidFill>
            <a:prstDash val="solid"/>
            <a:round/>
            <a:headEnd type="none" w="med" len="med"/>
            <a:tailEnd type="none" w="med" len="med"/>
          </a:ln>
          <a:effectLst/>
        </p:spPr>
      </p:cxnSp>
      <p:sp>
        <p:nvSpPr>
          <p:cNvPr id="10" name="TextBox 9">
            <a:extLst>
              <a:ext uri="{FF2B5EF4-FFF2-40B4-BE49-F238E27FC236}">
                <a16:creationId xmlns:a16="http://schemas.microsoft.com/office/drawing/2014/main" id="{71278700-30BF-4133-B39E-274079CC689D}"/>
              </a:ext>
            </a:extLst>
          </p:cNvPr>
          <p:cNvSpPr txBox="1"/>
          <p:nvPr/>
        </p:nvSpPr>
        <p:spPr>
          <a:xfrm>
            <a:off x="2226136" y="3680196"/>
            <a:ext cx="1956844" cy="1200329"/>
          </a:xfrm>
          <a:prstGeom prst="rect">
            <a:avLst/>
          </a:prstGeom>
          <a:noFill/>
        </p:spPr>
        <p:txBody>
          <a:bodyPr wrap="square" rtlCol="0">
            <a:spAutoFit/>
          </a:bodyPr>
          <a:lstStyle/>
          <a:p>
            <a:pPr algn="ctr"/>
            <a:r>
              <a:rPr lang="en-US" dirty="0"/>
              <a:t>We Try to Add Stronger and Stronger Predictors</a:t>
            </a:r>
          </a:p>
        </p:txBody>
      </p:sp>
      <p:sp>
        <p:nvSpPr>
          <p:cNvPr id="7" name="TextBox 6">
            <a:extLst>
              <a:ext uri="{FF2B5EF4-FFF2-40B4-BE49-F238E27FC236}">
                <a16:creationId xmlns:a16="http://schemas.microsoft.com/office/drawing/2014/main" id="{197D19C1-E0AB-4937-9300-350086B1BA2E}"/>
              </a:ext>
            </a:extLst>
          </p:cNvPr>
          <p:cNvSpPr txBox="1"/>
          <p:nvPr/>
        </p:nvSpPr>
        <p:spPr>
          <a:xfrm>
            <a:off x="2029326" y="228600"/>
            <a:ext cx="8133348" cy="707886"/>
          </a:xfrm>
          <a:prstGeom prst="rect">
            <a:avLst/>
          </a:prstGeom>
          <a:noFill/>
        </p:spPr>
        <p:txBody>
          <a:bodyPr wrap="square" rtlCol="0">
            <a:spAutoFit/>
          </a:bodyPr>
          <a:lstStyle/>
          <a:p>
            <a:pPr algn="ctr"/>
            <a:r>
              <a:rPr lang="en-US" sz="2000" dirty="0"/>
              <a:t>Feature Engineering Enables Us to Build Validated Models To Improve Predictive Accuracy and Information Gain</a:t>
            </a:r>
          </a:p>
        </p:txBody>
      </p:sp>
    </p:spTree>
    <p:extLst>
      <p:ext uri="{BB962C8B-B14F-4D97-AF65-F5344CB8AC3E}">
        <p14:creationId xmlns:p14="http://schemas.microsoft.com/office/powerpoint/2010/main" val="220553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353990-77AA-4837-AC16-370FD5E54F92}"/>
              </a:ext>
            </a:extLst>
          </p:cNvPr>
          <p:cNvPicPr>
            <a:picLocks noChangeAspect="1"/>
          </p:cNvPicPr>
          <p:nvPr/>
        </p:nvPicPr>
        <p:blipFill>
          <a:blip r:embed="rId2"/>
          <a:stretch>
            <a:fillRect/>
          </a:stretch>
        </p:blipFill>
        <p:spPr>
          <a:xfrm>
            <a:off x="2976951" y="0"/>
            <a:ext cx="6238095" cy="6542857"/>
          </a:xfrm>
          <a:prstGeom prst="rect">
            <a:avLst/>
          </a:prstGeom>
        </p:spPr>
      </p:pic>
      <p:sp>
        <p:nvSpPr>
          <p:cNvPr id="3" name="TextBox 2">
            <a:extLst>
              <a:ext uri="{FF2B5EF4-FFF2-40B4-BE49-F238E27FC236}">
                <a16:creationId xmlns:a16="http://schemas.microsoft.com/office/drawing/2014/main" id="{53730C02-ABAB-4A1C-AB3B-0F1935C5C6C4}"/>
              </a:ext>
            </a:extLst>
          </p:cNvPr>
          <p:cNvSpPr txBox="1"/>
          <p:nvPr/>
        </p:nvSpPr>
        <p:spPr>
          <a:xfrm>
            <a:off x="503583" y="755374"/>
            <a:ext cx="1656521" cy="2308324"/>
          </a:xfrm>
          <a:prstGeom prst="rect">
            <a:avLst/>
          </a:prstGeom>
          <a:noFill/>
        </p:spPr>
        <p:txBody>
          <a:bodyPr wrap="square" rtlCol="0">
            <a:spAutoFit/>
          </a:bodyPr>
          <a:lstStyle/>
          <a:p>
            <a:r>
              <a:rPr lang="en-US" dirty="0"/>
              <a:t>Lead to contact analysis.</a:t>
            </a:r>
          </a:p>
          <a:p>
            <a:endParaRPr lang="en-US" dirty="0"/>
          </a:p>
          <a:p>
            <a:r>
              <a:rPr lang="en-US" dirty="0"/>
              <a:t>Achieved by removing time stamp and eliminating duplicates</a:t>
            </a:r>
          </a:p>
        </p:txBody>
      </p:sp>
    </p:spTree>
    <p:extLst>
      <p:ext uri="{BB962C8B-B14F-4D97-AF65-F5344CB8AC3E}">
        <p14:creationId xmlns:p14="http://schemas.microsoft.com/office/powerpoint/2010/main" val="21503953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597015-B4E6-46D3-98D1-F27E4BF89248}"/>
              </a:ext>
            </a:extLst>
          </p:cNvPr>
          <p:cNvPicPr>
            <a:picLocks noChangeAspect="1"/>
          </p:cNvPicPr>
          <p:nvPr/>
        </p:nvPicPr>
        <p:blipFill>
          <a:blip r:embed="rId2"/>
          <a:stretch>
            <a:fillRect/>
          </a:stretch>
        </p:blipFill>
        <p:spPr>
          <a:xfrm>
            <a:off x="2029326" y="1564792"/>
            <a:ext cx="3294856" cy="3266206"/>
          </a:xfrm>
          <a:prstGeom prst="rect">
            <a:avLst/>
          </a:prstGeom>
          <a:ln>
            <a:solidFill>
              <a:schemeClr val="tx1"/>
            </a:solidFill>
          </a:ln>
        </p:spPr>
      </p:pic>
      <p:pic>
        <p:nvPicPr>
          <p:cNvPr id="4" name="Picture 3">
            <a:extLst>
              <a:ext uri="{FF2B5EF4-FFF2-40B4-BE49-F238E27FC236}">
                <a16:creationId xmlns:a16="http://schemas.microsoft.com/office/drawing/2014/main" id="{6404371B-EA9C-43ED-98C7-A63F71B9F7C0}"/>
              </a:ext>
            </a:extLst>
          </p:cNvPr>
          <p:cNvPicPr>
            <a:picLocks noChangeAspect="1"/>
          </p:cNvPicPr>
          <p:nvPr/>
        </p:nvPicPr>
        <p:blipFill>
          <a:blip r:embed="rId3"/>
          <a:stretch>
            <a:fillRect/>
          </a:stretch>
        </p:blipFill>
        <p:spPr>
          <a:xfrm>
            <a:off x="6262150" y="1552076"/>
            <a:ext cx="3384129" cy="3278923"/>
          </a:xfrm>
          <a:prstGeom prst="rect">
            <a:avLst/>
          </a:prstGeom>
          <a:ln>
            <a:solidFill>
              <a:schemeClr val="tx1"/>
            </a:solidFill>
          </a:ln>
        </p:spPr>
      </p:pic>
      <p:cxnSp>
        <p:nvCxnSpPr>
          <p:cNvPr id="6" name="Straight Connector 5">
            <a:extLst>
              <a:ext uri="{FF2B5EF4-FFF2-40B4-BE49-F238E27FC236}">
                <a16:creationId xmlns:a16="http://schemas.microsoft.com/office/drawing/2014/main" id="{030D1695-2A2D-4E46-9E7D-C48D177DE46D}"/>
              </a:ext>
            </a:extLst>
          </p:cNvPr>
          <p:cNvCxnSpPr>
            <a:cxnSpLocks/>
          </p:cNvCxnSpPr>
          <p:nvPr/>
        </p:nvCxnSpPr>
        <p:spPr bwMode="auto">
          <a:xfrm flipV="1">
            <a:off x="2606843" y="2021306"/>
            <a:ext cx="2249905" cy="2213810"/>
          </a:xfrm>
          <a:prstGeom prst="line">
            <a:avLst/>
          </a:prstGeom>
          <a:noFill/>
          <a:ln w="38100" cap="flat" cmpd="sng" algn="ctr">
            <a:solidFill>
              <a:srgbClr val="FF0000"/>
            </a:solidFill>
            <a:prstDash val="solid"/>
            <a:round/>
            <a:headEnd type="none" w="med" len="med"/>
            <a:tailEnd type="none" w="med" len="med"/>
          </a:ln>
          <a:effectLst/>
        </p:spPr>
      </p:cxnSp>
      <p:sp>
        <p:nvSpPr>
          <p:cNvPr id="8" name="TextBox 7">
            <a:extLst>
              <a:ext uri="{FF2B5EF4-FFF2-40B4-BE49-F238E27FC236}">
                <a16:creationId xmlns:a16="http://schemas.microsoft.com/office/drawing/2014/main" id="{290B219B-FB39-4FC9-8D9C-24753CA40284}"/>
              </a:ext>
            </a:extLst>
          </p:cNvPr>
          <p:cNvSpPr txBox="1"/>
          <p:nvPr/>
        </p:nvSpPr>
        <p:spPr>
          <a:xfrm>
            <a:off x="4381500" y="2478505"/>
            <a:ext cx="2105527" cy="369332"/>
          </a:xfrm>
          <a:prstGeom prst="rect">
            <a:avLst/>
          </a:prstGeom>
          <a:noFill/>
        </p:spPr>
        <p:txBody>
          <a:bodyPr wrap="square" rtlCol="0">
            <a:spAutoFit/>
          </a:bodyPr>
          <a:lstStyle/>
          <a:p>
            <a:r>
              <a:rPr lang="en-US" dirty="0">
                <a:solidFill>
                  <a:srgbClr val="FF0000"/>
                </a:solidFill>
              </a:rPr>
              <a:t>Guessing</a:t>
            </a:r>
          </a:p>
        </p:txBody>
      </p:sp>
      <p:sp>
        <p:nvSpPr>
          <p:cNvPr id="9" name="TextBox 8">
            <a:extLst>
              <a:ext uri="{FF2B5EF4-FFF2-40B4-BE49-F238E27FC236}">
                <a16:creationId xmlns:a16="http://schemas.microsoft.com/office/drawing/2014/main" id="{A502BB56-B164-435C-9782-D7D0CE221D97}"/>
              </a:ext>
            </a:extLst>
          </p:cNvPr>
          <p:cNvSpPr txBox="1"/>
          <p:nvPr/>
        </p:nvSpPr>
        <p:spPr>
          <a:xfrm>
            <a:off x="2029326" y="1251285"/>
            <a:ext cx="3294856" cy="369332"/>
          </a:xfrm>
          <a:prstGeom prst="rect">
            <a:avLst/>
          </a:prstGeom>
          <a:noFill/>
        </p:spPr>
        <p:txBody>
          <a:bodyPr wrap="square" rtlCol="0">
            <a:spAutoFit/>
          </a:bodyPr>
          <a:lstStyle/>
          <a:p>
            <a:pPr algn="ctr"/>
            <a:r>
              <a:rPr lang="en-US" dirty="0"/>
              <a:t>Training Results</a:t>
            </a:r>
          </a:p>
        </p:txBody>
      </p:sp>
      <p:sp>
        <p:nvSpPr>
          <p:cNvPr id="10" name="TextBox 9">
            <a:extLst>
              <a:ext uri="{FF2B5EF4-FFF2-40B4-BE49-F238E27FC236}">
                <a16:creationId xmlns:a16="http://schemas.microsoft.com/office/drawing/2014/main" id="{0B4C611E-ECF6-4342-BDA2-C1C6211EF368}"/>
              </a:ext>
            </a:extLst>
          </p:cNvPr>
          <p:cNvSpPr txBox="1"/>
          <p:nvPr/>
        </p:nvSpPr>
        <p:spPr>
          <a:xfrm>
            <a:off x="6351422" y="1251285"/>
            <a:ext cx="3294856" cy="369332"/>
          </a:xfrm>
          <a:prstGeom prst="rect">
            <a:avLst/>
          </a:prstGeom>
          <a:noFill/>
        </p:spPr>
        <p:txBody>
          <a:bodyPr wrap="square" rtlCol="0">
            <a:spAutoFit/>
          </a:bodyPr>
          <a:lstStyle/>
          <a:p>
            <a:pPr algn="ctr"/>
            <a:r>
              <a:rPr lang="en-US" dirty="0"/>
              <a:t>After Validation</a:t>
            </a:r>
          </a:p>
        </p:txBody>
      </p:sp>
      <p:sp>
        <p:nvSpPr>
          <p:cNvPr id="11" name="TextBox 10">
            <a:extLst>
              <a:ext uri="{FF2B5EF4-FFF2-40B4-BE49-F238E27FC236}">
                <a16:creationId xmlns:a16="http://schemas.microsoft.com/office/drawing/2014/main" id="{81188B0C-7074-478B-8A50-B0852E7C5067}"/>
              </a:ext>
            </a:extLst>
          </p:cNvPr>
          <p:cNvSpPr txBox="1"/>
          <p:nvPr/>
        </p:nvSpPr>
        <p:spPr>
          <a:xfrm>
            <a:off x="2029326" y="228600"/>
            <a:ext cx="8133348" cy="707886"/>
          </a:xfrm>
          <a:prstGeom prst="rect">
            <a:avLst/>
          </a:prstGeom>
          <a:noFill/>
        </p:spPr>
        <p:txBody>
          <a:bodyPr wrap="square" rtlCol="0">
            <a:spAutoFit/>
          </a:bodyPr>
          <a:lstStyle/>
          <a:p>
            <a:pPr algn="ctr"/>
            <a:r>
              <a:rPr lang="en-US" sz="2000" dirty="0"/>
              <a:t>Feature Engineering Enables Us to Build Validated Models To Improve Models and Secure Information Gain</a:t>
            </a:r>
          </a:p>
        </p:txBody>
      </p:sp>
      <p:grpSp>
        <p:nvGrpSpPr>
          <p:cNvPr id="16" name="Group 15">
            <a:extLst>
              <a:ext uri="{FF2B5EF4-FFF2-40B4-BE49-F238E27FC236}">
                <a16:creationId xmlns:a16="http://schemas.microsoft.com/office/drawing/2014/main" id="{8369CE64-FE48-443B-A361-37CC6177403D}"/>
              </a:ext>
            </a:extLst>
          </p:cNvPr>
          <p:cNvGrpSpPr/>
          <p:nvPr/>
        </p:nvGrpSpPr>
        <p:grpSpPr>
          <a:xfrm>
            <a:off x="2399610" y="1831559"/>
            <a:ext cx="1578833" cy="646947"/>
            <a:chOff x="875609" y="1831558"/>
            <a:chExt cx="1578833" cy="646947"/>
          </a:xfrm>
        </p:grpSpPr>
        <p:sp>
          <p:nvSpPr>
            <p:cNvPr id="13" name="TextBox 12">
              <a:extLst>
                <a:ext uri="{FF2B5EF4-FFF2-40B4-BE49-F238E27FC236}">
                  <a16:creationId xmlns:a16="http://schemas.microsoft.com/office/drawing/2014/main" id="{D2A66136-B35A-4033-8A30-D23E64A89479}"/>
                </a:ext>
              </a:extLst>
            </p:cNvPr>
            <p:cNvSpPr txBox="1"/>
            <p:nvPr/>
          </p:nvSpPr>
          <p:spPr>
            <a:xfrm>
              <a:off x="875609" y="1831558"/>
              <a:ext cx="1578833" cy="646331"/>
            </a:xfrm>
            <a:prstGeom prst="rect">
              <a:avLst/>
            </a:prstGeom>
            <a:noFill/>
          </p:spPr>
          <p:txBody>
            <a:bodyPr wrap="square" rtlCol="0">
              <a:spAutoFit/>
            </a:bodyPr>
            <a:lstStyle/>
            <a:p>
              <a:r>
                <a:rPr lang="en-US" dirty="0">
                  <a:solidFill>
                    <a:srgbClr val="FF0000"/>
                  </a:solidFill>
                </a:rPr>
                <a:t>Information Gain</a:t>
              </a:r>
            </a:p>
          </p:txBody>
        </p:sp>
        <p:cxnSp>
          <p:nvCxnSpPr>
            <p:cNvPr id="15" name="Straight Arrow Connector 14">
              <a:extLst>
                <a:ext uri="{FF2B5EF4-FFF2-40B4-BE49-F238E27FC236}">
                  <a16:creationId xmlns:a16="http://schemas.microsoft.com/office/drawing/2014/main" id="{C5E66A10-AE2F-4B75-BCA4-CE2CCEEBDD68}"/>
                </a:ext>
              </a:extLst>
            </p:cNvPr>
            <p:cNvCxnSpPr/>
            <p:nvPr/>
          </p:nvCxnSpPr>
          <p:spPr bwMode="auto">
            <a:xfrm>
              <a:off x="1684421" y="2021306"/>
              <a:ext cx="468333" cy="457199"/>
            </a:xfrm>
            <a:prstGeom prst="straightConnector1">
              <a:avLst/>
            </a:prstGeom>
            <a:noFill/>
            <a:ln w="12699" cap="flat" cmpd="sng" algn="ctr">
              <a:solidFill>
                <a:srgbClr val="FF0000"/>
              </a:solidFill>
              <a:prstDash val="solid"/>
              <a:round/>
              <a:headEnd type="none" w="med" len="med"/>
              <a:tailEnd type="triangle"/>
            </a:ln>
            <a:effectLst/>
          </p:spPr>
        </p:cxnSp>
      </p:grpSp>
      <p:cxnSp>
        <p:nvCxnSpPr>
          <p:cNvPr id="17" name="Straight Connector 16">
            <a:extLst>
              <a:ext uri="{FF2B5EF4-FFF2-40B4-BE49-F238E27FC236}">
                <a16:creationId xmlns:a16="http://schemas.microsoft.com/office/drawing/2014/main" id="{3E508A50-7C85-4593-9152-2F4F362EB46D}"/>
              </a:ext>
            </a:extLst>
          </p:cNvPr>
          <p:cNvCxnSpPr>
            <a:cxnSpLocks/>
          </p:cNvCxnSpPr>
          <p:nvPr/>
        </p:nvCxnSpPr>
        <p:spPr bwMode="auto">
          <a:xfrm flipV="1">
            <a:off x="6941700" y="2021306"/>
            <a:ext cx="2249905" cy="2213810"/>
          </a:xfrm>
          <a:prstGeom prst="line">
            <a:avLst/>
          </a:prstGeom>
          <a:noFill/>
          <a:ln w="38100" cap="flat" cmpd="sng" algn="ctr">
            <a:solidFill>
              <a:srgbClr val="FF0000"/>
            </a:solidFill>
            <a:prstDash val="solid"/>
            <a:round/>
            <a:headEnd type="none" w="med" len="med"/>
            <a:tailEnd type="none" w="med" len="med"/>
          </a:ln>
          <a:effectLst/>
        </p:spPr>
      </p:cxnSp>
      <p:sp>
        <p:nvSpPr>
          <p:cNvPr id="2" name="TextBox 1">
            <a:extLst>
              <a:ext uri="{FF2B5EF4-FFF2-40B4-BE49-F238E27FC236}">
                <a16:creationId xmlns:a16="http://schemas.microsoft.com/office/drawing/2014/main" id="{D69D1253-8894-4253-A230-D22501E4E536}"/>
              </a:ext>
            </a:extLst>
          </p:cNvPr>
          <p:cNvSpPr txBox="1"/>
          <p:nvPr/>
        </p:nvSpPr>
        <p:spPr>
          <a:xfrm>
            <a:off x="2529145" y="5057437"/>
            <a:ext cx="2706447" cy="646331"/>
          </a:xfrm>
          <a:prstGeom prst="rect">
            <a:avLst/>
          </a:prstGeom>
          <a:noFill/>
        </p:spPr>
        <p:txBody>
          <a:bodyPr wrap="square" rtlCol="0">
            <a:spAutoFit/>
          </a:bodyPr>
          <a:lstStyle/>
          <a:p>
            <a:r>
              <a:rPr lang="en-US" dirty="0"/>
              <a:t>Appearance of High Information Gain</a:t>
            </a:r>
          </a:p>
        </p:txBody>
      </p:sp>
      <p:sp>
        <p:nvSpPr>
          <p:cNvPr id="14" name="TextBox 13">
            <a:extLst>
              <a:ext uri="{FF2B5EF4-FFF2-40B4-BE49-F238E27FC236}">
                <a16:creationId xmlns:a16="http://schemas.microsoft.com/office/drawing/2014/main" id="{D84B67CE-A281-4B26-87D6-234BADE6DD35}"/>
              </a:ext>
            </a:extLst>
          </p:cNvPr>
          <p:cNvSpPr txBox="1"/>
          <p:nvPr/>
        </p:nvSpPr>
        <p:spPr>
          <a:xfrm>
            <a:off x="6869737" y="5057436"/>
            <a:ext cx="2706447" cy="1200329"/>
          </a:xfrm>
          <a:prstGeom prst="rect">
            <a:avLst/>
          </a:prstGeom>
          <a:noFill/>
        </p:spPr>
        <p:txBody>
          <a:bodyPr wrap="square" rtlCol="0">
            <a:spAutoFit/>
          </a:bodyPr>
          <a:lstStyle/>
          <a:p>
            <a:r>
              <a:rPr lang="en-US" dirty="0"/>
              <a:t>Testing Indicates No Information Gain from the Model. (Random guessing just as effective)</a:t>
            </a:r>
          </a:p>
        </p:txBody>
      </p:sp>
    </p:spTree>
    <p:extLst>
      <p:ext uri="{BB962C8B-B14F-4D97-AF65-F5344CB8AC3E}">
        <p14:creationId xmlns:p14="http://schemas.microsoft.com/office/powerpoint/2010/main" val="49288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A4D96A-A58D-4404-8A3C-86BE70CB1B7F}"/>
              </a:ext>
            </a:extLst>
          </p:cNvPr>
          <p:cNvPicPr>
            <a:picLocks noChangeAspect="1"/>
          </p:cNvPicPr>
          <p:nvPr/>
        </p:nvPicPr>
        <p:blipFill>
          <a:blip r:embed="rId2"/>
          <a:stretch>
            <a:fillRect/>
          </a:stretch>
        </p:blipFill>
        <p:spPr>
          <a:xfrm>
            <a:off x="717178" y="668740"/>
            <a:ext cx="10487633" cy="5381957"/>
          </a:xfrm>
          <a:prstGeom prst="rect">
            <a:avLst/>
          </a:prstGeom>
        </p:spPr>
      </p:pic>
      <p:cxnSp>
        <p:nvCxnSpPr>
          <p:cNvPr id="4" name="Straight Arrow Connector 3">
            <a:extLst>
              <a:ext uri="{FF2B5EF4-FFF2-40B4-BE49-F238E27FC236}">
                <a16:creationId xmlns:a16="http://schemas.microsoft.com/office/drawing/2014/main" id="{540FE898-142D-4CEA-88BB-CE7F33909E8E}"/>
              </a:ext>
            </a:extLst>
          </p:cNvPr>
          <p:cNvCxnSpPr>
            <a:cxnSpLocks/>
          </p:cNvCxnSpPr>
          <p:nvPr/>
        </p:nvCxnSpPr>
        <p:spPr>
          <a:xfrm flipV="1">
            <a:off x="5787483" y="4121625"/>
            <a:ext cx="3424756" cy="21788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8311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C27461-B988-44ED-843C-47836779AFFD}"/>
              </a:ext>
            </a:extLst>
          </p:cNvPr>
          <p:cNvSpPr txBox="1"/>
          <p:nvPr/>
        </p:nvSpPr>
        <p:spPr>
          <a:xfrm>
            <a:off x="1665027" y="491319"/>
            <a:ext cx="9157648" cy="646331"/>
          </a:xfrm>
          <a:prstGeom prst="rect">
            <a:avLst/>
          </a:prstGeom>
          <a:noFill/>
        </p:spPr>
        <p:txBody>
          <a:bodyPr wrap="square" rtlCol="0">
            <a:spAutoFit/>
          </a:bodyPr>
          <a:lstStyle/>
          <a:p>
            <a:pPr algn="ctr"/>
            <a:r>
              <a:rPr lang="en-US" dirty="0"/>
              <a:t>A Confusion Matrix</a:t>
            </a:r>
          </a:p>
          <a:p>
            <a:pPr algn="ctr"/>
            <a:r>
              <a:rPr lang="en-US" dirty="0"/>
              <a:t>We Must Also Distinguish Between A Training Dataset and A Testing Dataset</a:t>
            </a:r>
          </a:p>
        </p:txBody>
      </p:sp>
      <p:pic>
        <p:nvPicPr>
          <p:cNvPr id="2" name="Picture 1">
            <a:extLst>
              <a:ext uri="{FF2B5EF4-FFF2-40B4-BE49-F238E27FC236}">
                <a16:creationId xmlns:a16="http://schemas.microsoft.com/office/drawing/2014/main" id="{7DF6DC98-10EF-4980-9D45-0C6349CAB43F}"/>
              </a:ext>
            </a:extLst>
          </p:cNvPr>
          <p:cNvPicPr>
            <a:picLocks noChangeAspect="1"/>
          </p:cNvPicPr>
          <p:nvPr/>
        </p:nvPicPr>
        <p:blipFill>
          <a:blip r:embed="rId2"/>
          <a:stretch>
            <a:fillRect/>
          </a:stretch>
        </p:blipFill>
        <p:spPr>
          <a:xfrm>
            <a:off x="692624" y="1653440"/>
            <a:ext cx="5943600" cy="4124325"/>
          </a:xfrm>
          <a:prstGeom prst="rect">
            <a:avLst/>
          </a:prstGeom>
        </p:spPr>
      </p:pic>
      <p:pic>
        <p:nvPicPr>
          <p:cNvPr id="4" name="Picture 3">
            <a:extLst>
              <a:ext uri="{FF2B5EF4-FFF2-40B4-BE49-F238E27FC236}">
                <a16:creationId xmlns:a16="http://schemas.microsoft.com/office/drawing/2014/main" id="{9EDC80D7-90CB-4C15-9728-E7476D0C5199}"/>
              </a:ext>
            </a:extLst>
          </p:cNvPr>
          <p:cNvPicPr>
            <a:picLocks noChangeAspect="1"/>
          </p:cNvPicPr>
          <p:nvPr/>
        </p:nvPicPr>
        <p:blipFill>
          <a:blip r:embed="rId3"/>
          <a:stretch>
            <a:fillRect/>
          </a:stretch>
        </p:blipFill>
        <p:spPr>
          <a:xfrm>
            <a:off x="6892119" y="2459532"/>
            <a:ext cx="4808561" cy="1938936"/>
          </a:xfrm>
          <a:prstGeom prst="rect">
            <a:avLst/>
          </a:prstGeom>
        </p:spPr>
      </p:pic>
      <p:cxnSp>
        <p:nvCxnSpPr>
          <p:cNvPr id="6" name="Straight Arrow Connector 5">
            <a:extLst>
              <a:ext uri="{FF2B5EF4-FFF2-40B4-BE49-F238E27FC236}">
                <a16:creationId xmlns:a16="http://schemas.microsoft.com/office/drawing/2014/main" id="{16A4DC91-DE83-4B9C-97EF-D57E47A6BD63}"/>
              </a:ext>
            </a:extLst>
          </p:cNvPr>
          <p:cNvCxnSpPr/>
          <p:nvPr/>
        </p:nvCxnSpPr>
        <p:spPr>
          <a:xfrm>
            <a:off x="5377218" y="3193576"/>
            <a:ext cx="2006221" cy="668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7892DE2-07FD-4D29-99DA-2CF207E6CDA2}"/>
              </a:ext>
            </a:extLst>
          </p:cNvPr>
          <p:cNvSpPr txBox="1"/>
          <p:nvPr/>
        </p:nvSpPr>
        <p:spPr>
          <a:xfrm>
            <a:off x="6068855" y="3539150"/>
            <a:ext cx="1134737" cy="646331"/>
          </a:xfrm>
          <a:prstGeom prst="rect">
            <a:avLst/>
          </a:prstGeom>
          <a:noFill/>
        </p:spPr>
        <p:txBody>
          <a:bodyPr wrap="square" rtlCol="0">
            <a:spAutoFit/>
          </a:bodyPr>
          <a:lstStyle/>
          <a:p>
            <a:r>
              <a:rPr lang="en-US" dirty="0"/>
              <a:t>Double Click</a:t>
            </a:r>
          </a:p>
        </p:txBody>
      </p:sp>
    </p:spTree>
    <p:extLst>
      <p:ext uri="{BB962C8B-B14F-4D97-AF65-F5344CB8AC3E}">
        <p14:creationId xmlns:p14="http://schemas.microsoft.com/office/powerpoint/2010/main" val="34319003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9E0317-213A-4F0C-8A8D-D4C8EB5BDD6B}"/>
              </a:ext>
            </a:extLst>
          </p:cNvPr>
          <p:cNvPicPr>
            <a:picLocks noChangeAspect="1"/>
          </p:cNvPicPr>
          <p:nvPr/>
        </p:nvPicPr>
        <p:blipFill>
          <a:blip r:embed="rId2"/>
          <a:stretch>
            <a:fillRect/>
          </a:stretch>
        </p:blipFill>
        <p:spPr>
          <a:xfrm>
            <a:off x="552450" y="428625"/>
            <a:ext cx="11087100" cy="6000750"/>
          </a:xfrm>
          <a:prstGeom prst="rect">
            <a:avLst/>
          </a:prstGeom>
        </p:spPr>
      </p:pic>
      <p:pic>
        <p:nvPicPr>
          <p:cNvPr id="4" name="Picture 3">
            <a:extLst>
              <a:ext uri="{FF2B5EF4-FFF2-40B4-BE49-F238E27FC236}">
                <a16:creationId xmlns:a16="http://schemas.microsoft.com/office/drawing/2014/main" id="{8C284DF5-8950-4459-B298-9E664C44D02E}"/>
              </a:ext>
            </a:extLst>
          </p:cNvPr>
          <p:cNvPicPr>
            <a:picLocks noChangeAspect="1"/>
          </p:cNvPicPr>
          <p:nvPr/>
        </p:nvPicPr>
        <p:blipFill>
          <a:blip r:embed="rId3"/>
          <a:stretch>
            <a:fillRect/>
          </a:stretch>
        </p:blipFill>
        <p:spPr>
          <a:xfrm>
            <a:off x="6000394" y="3267075"/>
            <a:ext cx="5895975" cy="3162300"/>
          </a:xfrm>
          <a:prstGeom prst="rect">
            <a:avLst/>
          </a:prstGeom>
        </p:spPr>
      </p:pic>
    </p:spTree>
    <p:extLst>
      <p:ext uri="{BB962C8B-B14F-4D97-AF65-F5344CB8AC3E}">
        <p14:creationId xmlns:p14="http://schemas.microsoft.com/office/powerpoint/2010/main" val="38734308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396498-D3E0-4B60-8E05-13F078F5D38F}"/>
              </a:ext>
            </a:extLst>
          </p:cNvPr>
          <p:cNvPicPr>
            <a:picLocks noChangeAspect="1"/>
          </p:cNvPicPr>
          <p:nvPr/>
        </p:nvPicPr>
        <p:blipFill>
          <a:blip r:embed="rId2"/>
          <a:stretch>
            <a:fillRect/>
          </a:stretch>
        </p:blipFill>
        <p:spPr>
          <a:xfrm>
            <a:off x="586852" y="0"/>
            <a:ext cx="11345839" cy="4246767"/>
          </a:xfrm>
          <a:prstGeom prst="rect">
            <a:avLst/>
          </a:prstGeom>
        </p:spPr>
      </p:pic>
      <p:pic>
        <p:nvPicPr>
          <p:cNvPr id="3" name="Picture 2">
            <a:extLst>
              <a:ext uri="{FF2B5EF4-FFF2-40B4-BE49-F238E27FC236}">
                <a16:creationId xmlns:a16="http://schemas.microsoft.com/office/drawing/2014/main" id="{AB7F3110-33F3-4059-9EBF-F66B5323FF78}"/>
              </a:ext>
            </a:extLst>
          </p:cNvPr>
          <p:cNvPicPr>
            <a:picLocks noChangeAspect="1"/>
          </p:cNvPicPr>
          <p:nvPr/>
        </p:nvPicPr>
        <p:blipFill>
          <a:blip r:embed="rId3"/>
          <a:stretch>
            <a:fillRect/>
          </a:stretch>
        </p:blipFill>
        <p:spPr>
          <a:xfrm>
            <a:off x="2456596" y="4396893"/>
            <a:ext cx="7925013" cy="2323610"/>
          </a:xfrm>
          <a:prstGeom prst="rect">
            <a:avLst/>
          </a:prstGeom>
        </p:spPr>
      </p:pic>
    </p:spTree>
    <p:extLst>
      <p:ext uri="{BB962C8B-B14F-4D97-AF65-F5344CB8AC3E}">
        <p14:creationId xmlns:p14="http://schemas.microsoft.com/office/powerpoint/2010/main" val="7392537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CC9EC8-81D4-4F02-B961-C3A9660689E6}"/>
              </a:ext>
            </a:extLst>
          </p:cNvPr>
          <p:cNvPicPr>
            <a:picLocks noChangeAspect="1"/>
          </p:cNvPicPr>
          <p:nvPr/>
        </p:nvPicPr>
        <p:blipFill>
          <a:blip r:embed="rId2"/>
          <a:stretch>
            <a:fillRect/>
          </a:stretch>
        </p:blipFill>
        <p:spPr>
          <a:xfrm>
            <a:off x="738187" y="0"/>
            <a:ext cx="10715625" cy="6858000"/>
          </a:xfrm>
          <a:prstGeom prst="rect">
            <a:avLst/>
          </a:prstGeom>
        </p:spPr>
      </p:pic>
    </p:spTree>
    <p:extLst>
      <p:ext uri="{BB962C8B-B14F-4D97-AF65-F5344CB8AC3E}">
        <p14:creationId xmlns:p14="http://schemas.microsoft.com/office/powerpoint/2010/main" val="281614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B3C22C-C85A-4145-9459-B31202E3078E}"/>
              </a:ext>
            </a:extLst>
          </p:cNvPr>
          <p:cNvPicPr>
            <a:picLocks noChangeAspect="1"/>
          </p:cNvPicPr>
          <p:nvPr/>
        </p:nvPicPr>
        <p:blipFill>
          <a:blip r:embed="rId2"/>
          <a:stretch>
            <a:fillRect/>
          </a:stretch>
        </p:blipFill>
        <p:spPr>
          <a:xfrm>
            <a:off x="581025" y="0"/>
            <a:ext cx="11029950" cy="6858000"/>
          </a:xfrm>
          <a:prstGeom prst="rect">
            <a:avLst/>
          </a:prstGeom>
        </p:spPr>
      </p:pic>
    </p:spTree>
    <p:extLst>
      <p:ext uri="{BB962C8B-B14F-4D97-AF65-F5344CB8AC3E}">
        <p14:creationId xmlns:p14="http://schemas.microsoft.com/office/powerpoint/2010/main" val="37936280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3E4AD5-9CF0-41DB-A51C-3F2193F14FA9}"/>
              </a:ext>
            </a:extLst>
          </p:cNvPr>
          <p:cNvPicPr>
            <a:picLocks noChangeAspect="1"/>
          </p:cNvPicPr>
          <p:nvPr/>
        </p:nvPicPr>
        <p:blipFill>
          <a:blip r:embed="rId2"/>
          <a:stretch>
            <a:fillRect/>
          </a:stretch>
        </p:blipFill>
        <p:spPr>
          <a:xfrm>
            <a:off x="423936" y="2289412"/>
            <a:ext cx="10898313" cy="2279176"/>
          </a:xfrm>
          <a:prstGeom prst="rect">
            <a:avLst/>
          </a:prstGeom>
        </p:spPr>
      </p:pic>
      <p:sp>
        <p:nvSpPr>
          <p:cNvPr id="3" name="TextBox 2">
            <a:extLst>
              <a:ext uri="{FF2B5EF4-FFF2-40B4-BE49-F238E27FC236}">
                <a16:creationId xmlns:a16="http://schemas.microsoft.com/office/drawing/2014/main" id="{EAA80CD3-353D-41A7-A8FB-92D786581688}"/>
              </a:ext>
            </a:extLst>
          </p:cNvPr>
          <p:cNvSpPr txBox="1"/>
          <p:nvPr/>
        </p:nvSpPr>
        <p:spPr>
          <a:xfrm>
            <a:off x="1119116" y="286603"/>
            <a:ext cx="9021171" cy="523220"/>
          </a:xfrm>
          <a:prstGeom prst="rect">
            <a:avLst/>
          </a:prstGeom>
          <a:noFill/>
        </p:spPr>
        <p:txBody>
          <a:bodyPr wrap="square" rtlCol="0">
            <a:spAutoFit/>
          </a:bodyPr>
          <a:lstStyle/>
          <a:p>
            <a:pPr algn="ctr"/>
            <a:r>
              <a:rPr lang="en-US" sz="2800" dirty="0"/>
              <a:t>Dataset 3a--Description</a:t>
            </a:r>
          </a:p>
        </p:txBody>
      </p:sp>
      <p:sp>
        <p:nvSpPr>
          <p:cNvPr id="4" name="TextBox 3">
            <a:extLst>
              <a:ext uri="{FF2B5EF4-FFF2-40B4-BE49-F238E27FC236}">
                <a16:creationId xmlns:a16="http://schemas.microsoft.com/office/drawing/2014/main" id="{74F68FE9-B714-4C47-8E11-96F8B061CB7E}"/>
              </a:ext>
            </a:extLst>
          </p:cNvPr>
          <p:cNvSpPr txBox="1"/>
          <p:nvPr/>
        </p:nvSpPr>
        <p:spPr>
          <a:xfrm>
            <a:off x="1464906" y="2006082"/>
            <a:ext cx="1091682" cy="369332"/>
          </a:xfrm>
          <a:prstGeom prst="rect">
            <a:avLst/>
          </a:prstGeom>
          <a:noFill/>
        </p:spPr>
        <p:txBody>
          <a:bodyPr wrap="square" rtlCol="0">
            <a:spAutoFit/>
          </a:bodyPr>
          <a:lstStyle/>
          <a:p>
            <a:r>
              <a:rPr lang="en-US" dirty="0"/>
              <a:t>a</a:t>
            </a:r>
          </a:p>
        </p:txBody>
      </p:sp>
      <p:cxnSp>
        <p:nvCxnSpPr>
          <p:cNvPr id="6" name="Straight Arrow Connector 5">
            <a:extLst>
              <a:ext uri="{FF2B5EF4-FFF2-40B4-BE49-F238E27FC236}">
                <a16:creationId xmlns:a16="http://schemas.microsoft.com/office/drawing/2014/main" id="{418E5183-E4D3-419A-B6EE-BC1F07241A25}"/>
              </a:ext>
            </a:extLst>
          </p:cNvPr>
          <p:cNvCxnSpPr/>
          <p:nvPr/>
        </p:nvCxnSpPr>
        <p:spPr>
          <a:xfrm>
            <a:off x="1735494" y="2211355"/>
            <a:ext cx="195943" cy="363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984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81545" y="540183"/>
            <a:ext cx="9767702" cy="954107"/>
          </a:xfrm>
          <a:prstGeom prst="rect">
            <a:avLst/>
          </a:prstGeom>
          <a:noFill/>
        </p:spPr>
        <p:txBody>
          <a:bodyPr wrap="square" rtlCol="0">
            <a:spAutoFit/>
          </a:bodyPr>
          <a:lstStyle/>
          <a:p>
            <a:pPr algn="ctr"/>
            <a:r>
              <a:rPr lang="en-US" sz="2800" dirty="0"/>
              <a:t>Dataset #3a Provides Examples of X&gt;100 Variables and Sparsity. It is an Unbalanced Dataset</a:t>
            </a:r>
          </a:p>
        </p:txBody>
      </p:sp>
      <p:cxnSp>
        <p:nvCxnSpPr>
          <p:cNvPr id="6" name="Straight Arrow Connector 5">
            <a:extLst>
              <a:ext uri="{FF2B5EF4-FFF2-40B4-BE49-F238E27FC236}">
                <a16:creationId xmlns:a16="http://schemas.microsoft.com/office/drawing/2014/main" id="{3BBCD082-2858-4672-8203-0C40C47419D5}"/>
              </a:ext>
            </a:extLst>
          </p:cNvPr>
          <p:cNvCxnSpPr/>
          <p:nvPr/>
        </p:nvCxnSpPr>
        <p:spPr>
          <a:xfrm>
            <a:off x="418641" y="1112703"/>
            <a:ext cx="0" cy="451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AE0389B-029A-4058-B1B1-FAC8A71A3CEA}"/>
              </a:ext>
            </a:extLst>
          </p:cNvPr>
          <p:cNvPicPr>
            <a:picLocks noChangeAspect="1"/>
          </p:cNvPicPr>
          <p:nvPr/>
        </p:nvPicPr>
        <p:blipFill>
          <a:blip r:embed="rId2"/>
          <a:stretch>
            <a:fillRect/>
          </a:stretch>
        </p:blipFill>
        <p:spPr>
          <a:xfrm>
            <a:off x="0" y="1670015"/>
            <a:ext cx="12192000" cy="4443388"/>
          </a:xfrm>
          <a:prstGeom prst="rect">
            <a:avLst/>
          </a:prstGeom>
        </p:spPr>
      </p:pic>
      <p:sp>
        <p:nvSpPr>
          <p:cNvPr id="2" name="TextBox 1">
            <a:extLst>
              <a:ext uri="{FF2B5EF4-FFF2-40B4-BE49-F238E27FC236}">
                <a16:creationId xmlns:a16="http://schemas.microsoft.com/office/drawing/2014/main" id="{8E60B8A1-3F9A-45C3-B0C9-685122BFF98A}"/>
              </a:ext>
            </a:extLst>
          </p:cNvPr>
          <p:cNvSpPr txBox="1"/>
          <p:nvPr/>
        </p:nvSpPr>
        <p:spPr>
          <a:xfrm>
            <a:off x="0" y="-59981"/>
            <a:ext cx="1090670" cy="1200329"/>
          </a:xfrm>
          <a:prstGeom prst="rect">
            <a:avLst/>
          </a:prstGeom>
          <a:noFill/>
        </p:spPr>
        <p:txBody>
          <a:bodyPr wrap="square" rtlCol="0">
            <a:spAutoFit/>
          </a:bodyPr>
          <a:lstStyle/>
          <a:p>
            <a:r>
              <a:rPr lang="en-US" dirty="0"/>
              <a:t>Label—Bring in as a binomial</a:t>
            </a:r>
          </a:p>
        </p:txBody>
      </p:sp>
    </p:spTree>
    <p:extLst>
      <p:ext uri="{BB962C8B-B14F-4D97-AF65-F5344CB8AC3E}">
        <p14:creationId xmlns:p14="http://schemas.microsoft.com/office/powerpoint/2010/main" val="17600290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C25142-2D06-4D5E-9F94-94DEBA52A217}"/>
              </a:ext>
            </a:extLst>
          </p:cNvPr>
          <p:cNvPicPr>
            <a:picLocks noChangeAspect="1"/>
          </p:cNvPicPr>
          <p:nvPr/>
        </p:nvPicPr>
        <p:blipFill>
          <a:blip r:embed="rId2"/>
          <a:stretch>
            <a:fillRect/>
          </a:stretch>
        </p:blipFill>
        <p:spPr>
          <a:xfrm>
            <a:off x="1605524" y="1576619"/>
            <a:ext cx="8980952" cy="3704762"/>
          </a:xfrm>
          <a:prstGeom prst="rect">
            <a:avLst/>
          </a:prstGeom>
        </p:spPr>
      </p:pic>
      <p:sp>
        <p:nvSpPr>
          <p:cNvPr id="3" name="TextBox 2">
            <a:extLst>
              <a:ext uri="{FF2B5EF4-FFF2-40B4-BE49-F238E27FC236}">
                <a16:creationId xmlns:a16="http://schemas.microsoft.com/office/drawing/2014/main" id="{4FBA6A7D-AEB2-4A97-A9BB-C87A46196692}"/>
              </a:ext>
            </a:extLst>
          </p:cNvPr>
          <p:cNvSpPr txBox="1"/>
          <p:nvPr/>
        </p:nvSpPr>
        <p:spPr>
          <a:xfrm>
            <a:off x="1605524" y="499730"/>
            <a:ext cx="9069564" cy="369332"/>
          </a:xfrm>
          <a:prstGeom prst="rect">
            <a:avLst/>
          </a:prstGeom>
          <a:noFill/>
        </p:spPr>
        <p:txBody>
          <a:bodyPr wrap="square" rtlCol="0">
            <a:spAutoFit/>
          </a:bodyPr>
          <a:lstStyle/>
          <a:p>
            <a:pPr algn="ctr"/>
            <a:r>
              <a:rPr lang="en-US" dirty="0"/>
              <a:t>Dataset 3a: The Unbalanced Situation</a:t>
            </a:r>
          </a:p>
        </p:txBody>
      </p:sp>
    </p:spTree>
    <p:extLst>
      <p:ext uri="{BB962C8B-B14F-4D97-AF65-F5344CB8AC3E}">
        <p14:creationId xmlns:p14="http://schemas.microsoft.com/office/powerpoint/2010/main" val="2516857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7">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4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9">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68A5C56-00C7-4CE8-92C5-CE3DC05BC76D}"/>
              </a:ext>
            </a:extLst>
          </p:cNvPr>
          <p:cNvPicPr>
            <a:picLocks noChangeAspect="1"/>
          </p:cNvPicPr>
          <p:nvPr/>
        </p:nvPicPr>
        <p:blipFill>
          <a:blip r:embed="rId2"/>
          <a:stretch>
            <a:fillRect/>
          </a:stretch>
        </p:blipFill>
        <p:spPr>
          <a:xfrm>
            <a:off x="6421035" y="1184719"/>
            <a:ext cx="5129784" cy="4488561"/>
          </a:xfrm>
          <a:prstGeom prst="rect">
            <a:avLst/>
          </a:prstGeom>
        </p:spPr>
      </p:pic>
      <p:sp>
        <p:nvSpPr>
          <p:cNvPr id="28" name="Rectangle 11">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B75B983-4A9B-410D-AD6E-AA02CB220D52}"/>
              </a:ext>
            </a:extLst>
          </p:cNvPr>
          <p:cNvPicPr>
            <a:picLocks noChangeAspect="1"/>
          </p:cNvPicPr>
          <p:nvPr/>
        </p:nvPicPr>
        <p:blipFill>
          <a:blip r:embed="rId3"/>
          <a:stretch>
            <a:fillRect/>
          </a:stretch>
        </p:blipFill>
        <p:spPr>
          <a:xfrm>
            <a:off x="641180" y="2210677"/>
            <a:ext cx="5129784" cy="2436646"/>
          </a:xfrm>
          <a:prstGeom prst="rect">
            <a:avLst/>
          </a:prstGeom>
        </p:spPr>
      </p:pic>
      <p:sp>
        <p:nvSpPr>
          <p:cNvPr id="4" name="TextBox 3">
            <a:extLst>
              <a:ext uri="{FF2B5EF4-FFF2-40B4-BE49-F238E27FC236}">
                <a16:creationId xmlns:a16="http://schemas.microsoft.com/office/drawing/2014/main" id="{86B30FF7-14D5-4BDE-AAA8-71BCF2240B56}"/>
              </a:ext>
            </a:extLst>
          </p:cNvPr>
          <p:cNvSpPr txBox="1"/>
          <p:nvPr/>
        </p:nvSpPr>
        <p:spPr>
          <a:xfrm>
            <a:off x="839755" y="606490"/>
            <a:ext cx="4385388" cy="923330"/>
          </a:xfrm>
          <a:prstGeom prst="rect">
            <a:avLst/>
          </a:prstGeom>
          <a:noFill/>
        </p:spPr>
        <p:txBody>
          <a:bodyPr wrap="square" rtlCol="0">
            <a:spAutoFit/>
          </a:bodyPr>
          <a:lstStyle/>
          <a:p>
            <a:r>
              <a:rPr lang="en-US" dirty="0"/>
              <a:t>Going through the process of conformance checking has merit that goes beyond the stability and accuracy of the tool itself.</a:t>
            </a:r>
          </a:p>
        </p:txBody>
      </p:sp>
    </p:spTree>
    <p:extLst>
      <p:ext uri="{BB962C8B-B14F-4D97-AF65-F5344CB8AC3E}">
        <p14:creationId xmlns:p14="http://schemas.microsoft.com/office/powerpoint/2010/main" val="12182961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40DE1A-E79F-40F6-98B3-DC80693DF98A}"/>
              </a:ext>
            </a:extLst>
          </p:cNvPr>
          <p:cNvPicPr>
            <a:picLocks noChangeAspect="1"/>
          </p:cNvPicPr>
          <p:nvPr/>
        </p:nvPicPr>
        <p:blipFill>
          <a:blip r:embed="rId2"/>
          <a:stretch>
            <a:fillRect/>
          </a:stretch>
        </p:blipFill>
        <p:spPr>
          <a:xfrm>
            <a:off x="1801216" y="786315"/>
            <a:ext cx="7589402" cy="3635781"/>
          </a:xfrm>
          <a:prstGeom prst="rect">
            <a:avLst/>
          </a:prstGeom>
        </p:spPr>
      </p:pic>
      <p:sp>
        <p:nvSpPr>
          <p:cNvPr id="3" name="TextBox 2">
            <a:extLst>
              <a:ext uri="{FF2B5EF4-FFF2-40B4-BE49-F238E27FC236}">
                <a16:creationId xmlns:a16="http://schemas.microsoft.com/office/drawing/2014/main" id="{77911ABE-8AC2-4D16-8E7A-540A9E97BE0B}"/>
              </a:ext>
            </a:extLst>
          </p:cNvPr>
          <p:cNvSpPr txBox="1"/>
          <p:nvPr/>
        </p:nvSpPr>
        <p:spPr>
          <a:xfrm>
            <a:off x="1232452" y="106017"/>
            <a:ext cx="10124661" cy="369332"/>
          </a:xfrm>
          <a:prstGeom prst="rect">
            <a:avLst/>
          </a:prstGeom>
          <a:noFill/>
        </p:spPr>
        <p:txBody>
          <a:bodyPr wrap="square" rtlCol="0">
            <a:spAutoFit/>
          </a:bodyPr>
          <a:lstStyle/>
          <a:p>
            <a:pPr algn="ctr"/>
            <a:r>
              <a:rPr lang="en-US" dirty="0"/>
              <a:t>Example of Using Sample Operator for Balancing Samples by Classes</a:t>
            </a:r>
          </a:p>
        </p:txBody>
      </p:sp>
      <p:pic>
        <p:nvPicPr>
          <p:cNvPr id="4" name="Picture 3">
            <a:extLst>
              <a:ext uri="{FF2B5EF4-FFF2-40B4-BE49-F238E27FC236}">
                <a16:creationId xmlns:a16="http://schemas.microsoft.com/office/drawing/2014/main" id="{3A5C8E4E-5B5C-4BBC-867E-ED794C8C4024}"/>
              </a:ext>
            </a:extLst>
          </p:cNvPr>
          <p:cNvPicPr>
            <a:picLocks noChangeAspect="1"/>
          </p:cNvPicPr>
          <p:nvPr/>
        </p:nvPicPr>
        <p:blipFill>
          <a:blip r:embed="rId3"/>
          <a:stretch>
            <a:fillRect/>
          </a:stretch>
        </p:blipFill>
        <p:spPr>
          <a:xfrm>
            <a:off x="1325218" y="4660176"/>
            <a:ext cx="8932564" cy="1995573"/>
          </a:xfrm>
          <a:prstGeom prst="rect">
            <a:avLst/>
          </a:prstGeom>
        </p:spPr>
      </p:pic>
      <p:sp>
        <p:nvSpPr>
          <p:cNvPr id="5" name="TextBox 4">
            <a:extLst>
              <a:ext uri="{FF2B5EF4-FFF2-40B4-BE49-F238E27FC236}">
                <a16:creationId xmlns:a16="http://schemas.microsoft.com/office/drawing/2014/main" id="{E53E8B56-18C5-4E06-9D6F-408E07BF28F5}"/>
              </a:ext>
            </a:extLst>
          </p:cNvPr>
          <p:cNvSpPr txBox="1"/>
          <p:nvPr/>
        </p:nvSpPr>
        <p:spPr>
          <a:xfrm>
            <a:off x="9634330" y="786315"/>
            <a:ext cx="2067340" cy="646331"/>
          </a:xfrm>
          <a:prstGeom prst="rect">
            <a:avLst/>
          </a:prstGeom>
          <a:noFill/>
        </p:spPr>
        <p:txBody>
          <a:bodyPr wrap="square" rtlCol="0">
            <a:spAutoFit/>
          </a:bodyPr>
          <a:lstStyle/>
          <a:p>
            <a:r>
              <a:rPr lang="en-US" dirty="0"/>
              <a:t>Automodel includes a sampling operator</a:t>
            </a:r>
          </a:p>
        </p:txBody>
      </p:sp>
      <p:sp>
        <p:nvSpPr>
          <p:cNvPr id="6" name="TextBox 5">
            <a:extLst>
              <a:ext uri="{FF2B5EF4-FFF2-40B4-BE49-F238E27FC236}">
                <a16:creationId xmlns:a16="http://schemas.microsoft.com/office/drawing/2014/main" id="{EC282347-6EF9-4F63-9C22-F57EA452007A}"/>
              </a:ext>
            </a:extLst>
          </p:cNvPr>
          <p:cNvSpPr txBox="1"/>
          <p:nvPr/>
        </p:nvSpPr>
        <p:spPr>
          <a:xfrm>
            <a:off x="9390618" y="6071685"/>
            <a:ext cx="2067340" cy="646331"/>
          </a:xfrm>
          <a:prstGeom prst="rect">
            <a:avLst/>
          </a:prstGeom>
          <a:noFill/>
        </p:spPr>
        <p:txBody>
          <a:bodyPr wrap="square" rtlCol="0">
            <a:spAutoFit/>
          </a:bodyPr>
          <a:lstStyle/>
          <a:p>
            <a:r>
              <a:rPr lang="en-US" dirty="0"/>
              <a:t>Recall for True “1’s” is poor</a:t>
            </a:r>
          </a:p>
        </p:txBody>
      </p:sp>
    </p:spTree>
    <p:extLst>
      <p:ext uri="{BB962C8B-B14F-4D97-AF65-F5344CB8AC3E}">
        <p14:creationId xmlns:p14="http://schemas.microsoft.com/office/powerpoint/2010/main" val="5256931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911ABE-8AC2-4D16-8E7A-540A9E97BE0B}"/>
              </a:ext>
            </a:extLst>
          </p:cNvPr>
          <p:cNvSpPr txBox="1"/>
          <p:nvPr/>
        </p:nvSpPr>
        <p:spPr>
          <a:xfrm>
            <a:off x="1232452" y="106017"/>
            <a:ext cx="10124661" cy="369332"/>
          </a:xfrm>
          <a:prstGeom prst="rect">
            <a:avLst/>
          </a:prstGeom>
          <a:noFill/>
        </p:spPr>
        <p:txBody>
          <a:bodyPr wrap="square" rtlCol="0">
            <a:spAutoFit/>
          </a:bodyPr>
          <a:lstStyle/>
          <a:p>
            <a:pPr algn="ctr"/>
            <a:r>
              <a:rPr lang="en-US" dirty="0"/>
              <a:t>Example of Leaving the Dataset Unbalanced</a:t>
            </a:r>
          </a:p>
        </p:txBody>
      </p:sp>
      <p:pic>
        <p:nvPicPr>
          <p:cNvPr id="5" name="Picture 4">
            <a:extLst>
              <a:ext uri="{FF2B5EF4-FFF2-40B4-BE49-F238E27FC236}">
                <a16:creationId xmlns:a16="http://schemas.microsoft.com/office/drawing/2014/main" id="{6260D932-ED46-406B-BAAA-ABEBE7943173}"/>
              </a:ext>
            </a:extLst>
          </p:cNvPr>
          <p:cNvPicPr>
            <a:picLocks noChangeAspect="1"/>
          </p:cNvPicPr>
          <p:nvPr/>
        </p:nvPicPr>
        <p:blipFill>
          <a:blip r:embed="rId2"/>
          <a:stretch>
            <a:fillRect/>
          </a:stretch>
        </p:blipFill>
        <p:spPr>
          <a:xfrm>
            <a:off x="2576102" y="475349"/>
            <a:ext cx="6695238" cy="3638095"/>
          </a:xfrm>
          <a:prstGeom prst="rect">
            <a:avLst/>
          </a:prstGeom>
        </p:spPr>
      </p:pic>
      <p:pic>
        <p:nvPicPr>
          <p:cNvPr id="6" name="Picture 5">
            <a:extLst>
              <a:ext uri="{FF2B5EF4-FFF2-40B4-BE49-F238E27FC236}">
                <a16:creationId xmlns:a16="http://schemas.microsoft.com/office/drawing/2014/main" id="{53E40A34-30D2-4CF1-B8CA-E302BBC82212}"/>
              </a:ext>
            </a:extLst>
          </p:cNvPr>
          <p:cNvPicPr>
            <a:picLocks noChangeAspect="1"/>
          </p:cNvPicPr>
          <p:nvPr/>
        </p:nvPicPr>
        <p:blipFill>
          <a:blip r:embed="rId3"/>
          <a:stretch>
            <a:fillRect/>
          </a:stretch>
        </p:blipFill>
        <p:spPr>
          <a:xfrm>
            <a:off x="1868556" y="4390309"/>
            <a:ext cx="8672252" cy="2361674"/>
          </a:xfrm>
          <a:prstGeom prst="rect">
            <a:avLst/>
          </a:prstGeom>
        </p:spPr>
      </p:pic>
    </p:spTree>
    <p:extLst>
      <p:ext uri="{BB962C8B-B14F-4D97-AF65-F5344CB8AC3E}">
        <p14:creationId xmlns:p14="http://schemas.microsoft.com/office/powerpoint/2010/main" val="27444899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39B333-36EC-4EF8-AAEA-5086CE7CC659}"/>
              </a:ext>
            </a:extLst>
          </p:cNvPr>
          <p:cNvPicPr>
            <a:picLocks noChangeAspect="1"/>
          </p:cNvPicPr>
          <p:nvPr/>
        </p:nvPicPr>
        <p:blipFill>
          <a:blip r:embed="rId2"/>
          <a:stretch>
            <a:fillRect/>
          </a:stretch>
        </p:blipFill>
        <p:spPr>
          <a:xfrm>
            <a:off x="1455488" y="3674468"/>
            <a:ext cx="9485714" cy="2923809"/>
          </a:xfrm>
          <a:prstGeom prst="rect">
            <a:avLst/>
          </a:prstGeom>
        </p:spPr>
      </p:pic>
      <p:pic>
        <p:nvPicPr>
          <p:cNvPr id="3" name="Picture 2">
            <a:extLst>
              <a:ext uri="{FF2B5EF4-FFF2-40B4-BE49-F238E27FC236}">
                <a16:creationId xmlns:a16="http://schemas.microsoft.com/office/drawing/2014/main" id="{117C3F56-7443-4BE4-ADED-5AA69FB6E68F}"/>
              </a:ext>
            </a:extLst>
          </p:cNvPr>
          <p:cNvPicPr>
            <a:picLocks noChangeAspect="1"/>
          </p:cNvPicPr>
          <p:nvPr/>
        </p:nvPicPr>
        <p:blipFill>
          <a:blip r:embed="rId3"/>
          <a:stretch>
            <a:fillRect/>
          </a:stretch>
        </p:blipFill>
        <p:spPr>
          <a:xfrm>
            <a:off x="1365084" y="817325"/>
            <a:ext cx="9371428" cy="2857143"/>
          </a:xfrm>
          <a:prstGeom prst="rect">
            <a:avLst/>
          </a:prstGeom>
        </p:spPr>
      </p:pic>
      <p:sp>
        <p:nvSpPr>
          <p:cNvPr id="4" name="TextBox 3">
            <a:extLst>
              <a:ext uri="{FF2B5EF4-FFF2-40B4-BE49-F238E27FC236}">
                <a16:creationId xmlns:a16="http://schemas.microsoft.com/office/drawing/2014/main" id="{5430A87F-7E32-43CB-A4D4-CD3340FF6EAD}"/>
              </a:ext>
            </a:extLst>
          </p:cNvPr>
          <p:cNvSpPr txBox="1"/>
          <p:nvPr/>
        </p:nvSpPr>
        <p:spPr>
          <a:xfrm>
            <a:off x="1250798" y="132522"/>
            <a:ext cx="9690404" cy="461665"/>
          </a:xfrm>
          <a:prstGeom prst="rect">
            <a:avLst/>
          </a:prstGeom>
          <a:noFill/>
        </p:spPr>
        <p:txBody>
          <a:bodyPr wrap="square" rtlCol="0">
            <a:spAutoFit/>
          </a:bodyPr>
          <a:lstStyle/>
          <a:p>
            <a:pPr algn="ctr"/>
            <a:r>
              <a:rPr lang="en-US" sz="2400" dirty="0"/>
              <a:t>Dataset 3a—Accuracy Versus Recall</a:t>
            </a:r>
          </a:p>
        </p:txBody>
      </p:sp>
    </p:spTree>
    <p:extLst>
      <p:ext uri="{BB962C8B-B14F-4D97-AF65-F5344CB8AC3E}">
        <p14:creationId xmlns:p14="http://schemas.microsoft.com/office/powerpoint/2010/main" val="30772373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7214B3-B46A-42FB-A72B-10CFDA7BB886}"/>
              </a:ext>
            </a:extLst>
          </p:cNvPr>
          <p:cNvPicPr>
            <a:picLocks noChangeAspect="1"/>
          </p:cNvPicPr>
          <p:nvPr/>
        </p:nvPicPr>
        <p:blipFill>
          <a:blip r:embed="rId2"/>
          <a:stretch>
            <a:fillRect/>
          </a:stretch>
        </p:blipFill>
        <p:spPr>
          <a:xfrm>
            <a:off x="2365666" y="2115340"/>
            <a:ext cx="7609524" cy="2000000"/>
          </a:xfrm>
          <a:prstGeom prst="rect">
            <a:avLst/>
          </a:prstGeom>
        </p:spPr>
      </p:pic>
      <p:sp>
        <p:nvSpPr>
          <p:cNvPr id="3" name="TextBox 2">
            <a:extLst>
              <a:ext uri="{FF2B5EF4-FFF2-40B4-BE49-F238E27FC236}">
                <a16:creationId xmlns:a16="http://schemas.microsoft.com/office/drawing/2014/main" id="{D04569F1-6D8F-4727-B7F3-BFA5FDE3B4D3}"/>
              </a:ext>
            </a:extLst>
          </p:cNvPr>
          <p:cNvSpPr txBox="1"/>
          <p:nvPr/>
        </p:nvSpPr>
        <p:spPr>
          <a:xfrm>
            <a:off x="1457739" y="397565"/>
            <a:ext cx="9965635" cy="830997"/>
          </a:xfrm>
          <a:prstGeom prst="rect">
            <a:avLst/>
          </a:prstGeom>
          <a:noFill/>
        </p:spPr>
        <p:txBody>
          <a:bodyPr wrap="square" rtlCol="0">
            <a:spAutoFit/>
          </a:bodyPr>
          <a:lstStyle/>
          <a:p>
            <a:pPr algn="ctr"/>
            <a:r>
              <a:rPr lang="en-US" sz="2400" dirty="0"/>
              <a:t>Naïve Bayes Has Given Us Good Recall For a Huge Cost in Precision</a:t>
            </a:r>
          </a:p>
          <a:p>
            <a:pPr algn="ctr"/>
            <a:r>
              <a:rPr lang="en-US" sz="2400" dirty="0"/>
              <a:t>There is No Such Thing as a Free Lunch</a:t>
            </a:r>
          </a:p>
        </p:txBody>
      </p:sp>
      <p:sp>
        <p:nvSpPr>
          <p:cNvPr id="4" name="TextBox 3">
            <a:extLst>
              <a:ext uri="{FF2B5EF4-FFF2-40B4-BE49-F238E27FC236}">
                <a16:creationId xmlns:a16="http://schemas.microsoft.com/office/drawing/2014/main" id="{9AD48566-BEC6-4A35-B502-019098069FFA}"/>
              </a:ext>
            </a:extLst>
          </p:cNvPr>
          <p:cNvSpPr txBox="1"/>
          <p:nvPr/>
        </p:nvSpPr>
        <p:spPr>
          <a:xfrm>
            <a:off x="1040218" y="5011847"/>
            <a:ext cx="10111563" cy="646331"/>
          </a:xfrm>
          <a:prstGeom prst="rect">
            <a:avLst/>
          </a:prstGeom>
          <a:noFill/>
        </p:spPr>
        <p:txBody>
          <a:bodyPr wrap="square" rtlCol="0">
            <a:spAutoFit/>
          </a:bodyPr>
          <a:lstStyle/>
          <a:p>
            <a:pPr algn="ctr"/>
            <a:r>
              <a:rPr lang="en-US" dirty="0"/>
              <a:t>The ROC Curve Defines the Tradeoff Envelope</a:t>
            </a:r>
          </a:p>
          <a:p>
            <a:pPr algn="ctr"/>
            <a:r>
              <a:rPr lang="en-US" dirty="0"/>
              <a:t>Your Choice of Model Depends Upon Your Objectives (i.e. Costs)</a:t>
            </a:r>
          </a:p>
        </p:txBody>
      </p:sp>
    </p:spTree>
    <p:extLst>
      <p:ext uri="{BB962C8B-B14F-4D97-AF65-F5344CB8AC3E}">
        <p14:creationId xmlns:p14="http://schemas.microsoft.com/office/powerpoint/2010/main" val="16032644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EB2E33-1109-4725-BCB2-D44DE733256D}"/>
              </a:ext>
            </a:extLst>
          </p:cNvPr>
          <p:cNvPicPr>
            <a:picLocks noChangeAspect="1"/>
          </p:cNvPicPr>
          <p:nvPr/>
        </p:nvPicPr>
        <p:blipFill>
          <a:blip r:embed="rId2"/>
          <a:stretch>
            <a:fillRect/>
          </a:stretch>
        </p:blipFill>
        <p:spPr>
          <a:xfrm>
            <a:off x="1097962" y="933762"/>
            <a:ext cx="9485714" cy="4990476"/>
          </a:xfrm>
          <a:prstGeom prst="rect">
            <a:avLst/>
          </a:prstGeom>
        </p:spPr>
      </p:pic>
    </p:spTree>
    <p:extLst>
      <p:ext uri="{BB962C8B-B14F-4D97-AF65-F5344CB8AC3E}">
        <p14:creationId xmlns:p14="http://schemas.microsoft.com/office/powerpoint/2010/main" val="26073895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46B63F-D712-4B64-A0B9-B7BA00199D86}"/>
              </a:ext>
            </a:extLst>
          </p:cNvPr>
          <p:cNvPicPr>
            <a:picLocks noChangeAspect="1"/>
          </p:cNvPicPr>
          <p:nvPr/>
        </p:nvPicPr>
        <p:blipFill>
          <a:blip r:embed="rId2"/>
          <a:stretch>
            <a:fillRect/>
          </a:stretch>
        </p:blipFill>
        <p:spPr>
          <a:xfrm>
            <a:off x="1228273" y="238524"/>
            <a:ext cx="9257143" cy="3190476"/>
          </a:xfrm>
          <a:prstGeom prst="rect">
            <a:avLst/>
          </a:prstGeom>
        </p:spPr>
      </p:pic>
      <p:pic>
        <p:nvPicPr>
          <p:cNvPr id="3" name="Picture 2">
            <a:extLst>
              <a:ext uri="{FF2B5EF4-FFF2-40B4-BE49-F238E27FC236}">
                <a16:creationId xmlns:a16="http://schemas.microsoft.com/office/drawing/2014/main" id="{7DE21CFF-6587-4347-8852-17C00AB8C6D0}"/>
              </a:ext>
            </a:extLst>
          </p:cNvPr>
          <p:cNvPicPr>
            <a:picLocks noChangeAspect="1"/>
          </p:cNvPicPr>
          <p:nvPr/>
        </p:nvPicPr>
        <p:blipFill>
          <a:blip r:embed="rId3"/>
          <a:stretch>
            <a:fillRect/>
          </a:stretch>
        </p:blipFill>
        <p:spPr>
          <a:xfrm>
            <a:off x="1180654" y="3772269"/>
            <a:ext cx="9304762" cy="2600000"/>
          </a:xfrm>
          <a:prstGeom prst="rect">
            <a:avLst/>
          </a:prstGeom>
        </p:spPr>
      </p:pic>
    </p:spTree>
    <p:extLst>
      <p:ext uri="{BB962C8B-B14F-4D97-AF65-F5344CB8AC3E}">
        <p14:creationId xmlns:p14="http://schemas.microsoft.com/office/powerpoint/2010/main" val="1381033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1DFBC1-B427-4E4F-B702-546068867399}"/>
              </a:ext>
            </a:extLst>
          </p:cNvPr>
          <p:cNvPicPr>
            <a:picLocks noChangeAspect="1"/>
          </p:cNvPicPr>
          <p:nvPr/>
        </p:nvPicPr>
        <p:blipFill>
          <a:blip r:embed="rId2"/>
          <a:stretch>
            <a:fillRect/>
          </a:stretch>
        </p:blipFill>
        <p:spPr>
          <a:xfrm>
            <a:off x="1111908" y="226438"/>
            <a:ext cx="9438095" cy="3180952"/>
          </a:xfrm>
          <a:prstGeom prst="rect">
            <a:avLst/>
          </a:prstGeom>
        </p:spPr>
      </p:pic>
      <p:pic>
        <p:nvPicPr>
          <p:cNvPr id="2" name="Picture 1">
            <a:extLst>
              <a:ext uri="{FF2B5EF4-FFF2-40B4-BE49-F238E27FC236}">
                <a16:creationId xmlns:a16="http://schemas.microsoft.com/office/drawing/2014/main" id="{382D1A74-D47F-49B6-AAB2-F667C5BAE558}"/>
              </a:ext>
            </a:extLst>
          </p:cNvPr>
          <p:cNvPicPr>
            <a:picLocks noChangeAspect="1"/>
          </p:cNvPicPr>
          <p:nvPr/>
        </p:nvPicPr>
        <p:blipFill>
          <a:blip r:embed="rId3"/>
          <a:stretch>
            <a:fillRect/>
          </a:stretch>
        </p:blipFill>
        <p:spPr>
          <a:xfrm>
            <a:off x="2572190" y="3903130"/>
            <a:ext cx="7047619" cy="2523809"/>
          </a:xfrm>
          <a:prstGeom prst="rect">
            <a:avLst/>
          </a:prstGeom>
        </p:spPr>
      </p:pic>
      <p:sp>
        <p:nvSpPr>
          <p:cNvPr id="4" name="TextBox 3">
            <a:extLst>
              <a:ext uri="{FF2B5EF4-FFF2-40B4-BE49-F238E27FC236}">
                <a16:creationId xmlns:a16="http://schemas.microsoft.com/office/drawing/2014/main" id="{0CD11873-4535-4448-89EC-282EA1944952}"/>
              </a:ext>
            </a:extLst>
          </p:cNvPr>
          <p:cNvSpPr txBox="1"/>
          <p:nvPr/>
        </p:nvSpPr>
        <p:spPr>
          <a:xfrm>
            <a:off x="2888974" y="2849217"/>
            <a:ext cx="1736035" cy="646331"/>
          </a:xfrm>
          <a:prstGeom prst="rect">
            <a:avLst/>
          </a:prstGeom>
          <a:noFill/>
        </p:spPr>
        <p:txBody>
          <a:bodyPr wrap="square" rtlCol="0">
            <a:spAutoFit/>
          </a:bodyPr>
          <a:lstStyle/>
          <a:p>
            <a:r>
              <a:rPr lang="en-US" dirty="0"/>
              <a:t>Bootstrapping Validation</a:t>
            </a:r>
          </a:p>
        </p:txBody>
      </p:sp>
      <p:sp>
        <p:nvSpPr>
          <p:cNvPr id="6" name="TextBox 5">
            <a:extLst>
              <a:ext uri="{FF2B5EF4-FFF2-40B4-BE49-F238E27FC236}">
                <a16:creationId xmlns:a16="http://schemas.microsoft.com/office/drawing/2014/main" id="{EC5E108A-A340-422B-A6C1-38B966CC0945}"/>
              </a:ext>
            </a:extLst>
          </p:cNvPr>
          <p:cNvSpPr txBox="1"/>
          <p:nvPr/>
        </p:nvSpPr>
        <p:spPr>
          <a:xfrm>
            <a:off x="9877647" y="226438"/>
            <a:ext cx="1648046" cy="369332"/>
          </a:xfrm>
          <a:prstGeom prst="rect">
            <a:avLst/>
          </a:prstGeom>
          <a:noFill/>
        </p:spPr>
        <p:txBody>
          <a:bodyPr wrap="square" rtlCol="0">
            <a:spAutoFit/>
          </a:bodyPr>
          <a:lstStyle/>
          <a:p>
            <a:r>
              <a:rPr lang="en-US" dirty="0"/>
              <a:t>Long wait time</a:t>
            </a:r>
          </a:p>
        </p:txBody>
      </p:sp>
      <p:cxnSp>
        <p:nvCxnSpPr>
          <p:cNvPr id="8" name="Straight Arrow Connector 7">
            <a:extLst>
              <a:ext uri="{FF2B5EF4-FFF2-40B4-BE49-F238E27FC236}">
                <a16:creationId xmlns:a16="http://schemas.microsoft.com/office/drawing/2014/main" id="{6D355694-EDBB-42C6-9A71-CDD3F4655CD8}"/>
              </a:ext>
            </a:extLst>
          </p:cNvPr>
          <p:cNvCxnSpPr/>
          <p:nvPr/>
        </p:nvCxnSpPr>
        <p:spPr>
          <a:xfrm flipH="1">
            <a:off x="9718158" y="467833"/>
            <a:ext cx="552893" cy="520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201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675DC0-7804-49CD-8EB9-304A768D3F19}"/>
              </a:ext>
            </a:extLst>
          </p:cNvPr>
          <p:cNvPicPr>
            <a:picLocks noChangeAspect="1"/>
          </p:cNvPicPr>
          <p:nvPr/>
        </p:nvPicPr>
        <p:blipFill>
          <a:blip r:embed="rId2"/>
          <a:stretch>
            <a:fillRect/>
          </a:stretch>
        </p:blipFill>
        <p:spPr>
          <a:xfrm>
            <a:off x="1322281" y="462954"/>
            <a:ext cx="9361905" cy="3142857"/>
          </a:xfrm>
          <a:prstGeom prst="rect">
            <a:avLst/>
          </a:prstGeom>
        </p:spPr>
      </p:pic>
      <p:pic>
        <p:nvPicPr>
          <p:cNvPr id="3" name="Picture 2">
            <a:extLst>
              <a:ext uri="{FF2B5EF4-FFF2-40B4-BE49-F238E27FC236}">
                <a16:creationId xmlns:a16="http://schemas.microsoft.com/office/drawing/2014/main" id="{63EAB7A3-5CA2-4EAD-8F66-73D6846B4167}"/>
              </a:ext>
            </a:extLst>
          </p:cNvPr>
          <p:cNvPicPr>
            <a:picLocks noChangeAspect="1"/>
          </p:cNvPicPr>
          <p:nvPr/>
        </p:nvPicPr>
        <p:blipFill>
          <a:blip r:embed="rId3"/>
          <a:stretch>
            <a:fillRect/>
          </a:stretch>
        </p:blipFill>
        <p:spPr>
          <a:xfrm>
            <a:off x="2750671" y="3775998"/>
            <a:ext cx="6876190" cy="2619048"/>
          </a:xfrm>
          <a:prstGeom prst="rect">
            <a:avLst/>
          </a:prstGeom>
        </p:spPr>
      </p:pic>
    </p:spTree>
    <p:extLst>
      <p:ext uri="{BB962C8B-B14F-4D97-AF65-F5344CB8AC3E}">
        <p14:creationId xmlns:p14="http://schemas.microsoft.com/office/powerpoint/2010/main" val="28191498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0897" y="0"/>
            <a:ext cx="3656434" cy="6858000"/>
          </a:xfrm>
          <a:prstGeom prst="rect">
            <a:avLst/>
          </a:prstGeom>
        </p:spPr>
      </p:pic>
      <p:pic>
        <p:nvPicPr>
          <p:cNvPr id="3" name="Picture 2"/>
          <p:cNvPicPr>
            <a:picLocks noChangeAspect="1"/>
          </p:cNvPicPr>
          <p:nvPr/>
        </p:nvPicPr>
        <p:blipFill>
          <a:blip r:embed="rId3"/>
          <a:stretch>
            <a:fillRect/>
          </a:stretch>
        </p:blipFill>
        <p:spPr>
          <a:xfrm>
            <a:off x="5015897" y="87522"/>
            <a:ext cx="5998960" cy="6858000"/>
          </a:xfrm>
          <a:prstGeom prst="rect">
            <a:avLst/>
          </a:prstGeom>
        </p:spPr>
      </p:pic>
    </p:spTree>
    <p:extLst>
      <p:ext uri="{BB962C8B-B14F-4D97-AF65-F5344CB8AC3E}">
        <p14:creationId xmlns:p14="http://schemas.microsoft.com/office/powerpoint/2010/main" val="288899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22303" y="0"/>
            <a:ext cx="6057539" cy="6858000"/>
          </a:xfrm>
          <a:prstGeom prst="rect">
            <a:avLst/>
          </a:prstGeom>
        </p:spPr>
      </p:pic>
    </p:spTree>
    <p:extLst>
      <p:ext uri="{BB962C8B-B14F-4D97-AF65-F5344CB8AC3E}">
        <p14:creationId xmlns:p14="http://schemas.microsoft.com/office/powerpoint/2010/main" val="96906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9FDD28-2056-412E-9F31-6F7E7A73E1F7}"/>
              </a:ext>
            </a:extLst>
          </p:cNvPr>
          <p:cNvSpPr txBox="1"/>
          <p:nvPr/>
        </p:nvSpPr>
        <p:spPr>
          <a:xfrm>
            <a:off x="1436914" y="550506"/>
            <a:ext cx="9582539" cy="1200329"/>
          </a:xfrm>
          <a:prstGeom prst="rect">
            <a:avLst/>
          </a:prstGeom>
          <a:noFill/>
        </p:spPr>
        <p:txBody>
          <a:bodyPr wrap="square" rtlCol="0">
            <a:spAutoFit/>
          </a:bodyPr>
          <a:lstStyle/>
          <a:p>
            <a:pPr algn="ctr"/>
            <a:r>
              <a:rPr lang="en-US" sz="3600" dirty="0"/>
              <a:t>Relevant Words From Chief Inspector Morse Talking To Young Police Officer Kershaw…..</a:t>
            </a:r>
          </a:p>
        </p:txBody>
      </p:sp>
      <p:sp>
        <p:nvSpPr>
          <p:cNvPr id="3" name="TextBox 2">
            <a:extLst>
              <a:ext uri="{FF2B5EF4-FFF2-40B4-BE49-F238E27FC236}">
                <a16:creationId xmlns:a16="http://schemas.microsoft.com/office/drawing/2014/main" id="{8A104F1C-C5A9-4DFB-B54B-139BD5D6370E}"/>
              </a:ext>
            </a:extLst>
          </p:cNvPr>
          <p:cNvSpPr txBox="1"/>
          <p:nvPr/>
        </p:nvSpPr>
        <p:spPr>
          <a:xfrm>
            <a:off x="1183432" y="2407299"/>
            <a:ext cx="9825135" cy="3539430"/>
          </a:xfrm>
          <a:prstGeom prst="rect">
            <a:avLst/>
          </a:prstGeom>
          <a:noFill/>
        </p:spPr>
        <p:txBody>
          <a:bodyPr wrap="square" rtlCol="0">
            <a:spAutoFit/>
          </a:bodyPr>
          <a:lstStyle/>
          <a:p>
            <a:r>
              <a:rPr lang="en-US" sz="2800" dirty="0"/>
              <a:t>Morse: “In those police courses you take, has anyone ever told you the first principle of detection?”</a:t>
            </a:r>
          </a:p>
          <a:p>
            <a:endParaRPr lang="en-US" sz="2800" dirty="0"/>
          </a:p>
          <a:p>
            <a:endParaRPr lang="en-US" sz="2800" dirty="0"/>
          </a:p>
          <a:p>
            <a:r>
              <a:rPr lang="en-US" sz="2800" dirty="0"/>
              <a:t>Kershaw: “No, only how to do </a:t>
            </a:r>
            <a:r>
              <a:rPr lang="en-US" sz="2800"/>
              <a:t>divisional planning reports.”</a:t>
            </a:r>
            <a:endParaRPr lang="en-US" sz="2800" dirty="0"/>
          </a:p>
          <a:p>
            <a:endParaRPr lang="en-US" sz="2800" dirty="0"/>
          </a:p>
          <a:p>
            <a:endParaRPr lang="en-US" sz="2800" dirty="0"/>
          </a:p>
          <a:p>
            <a:r>
              <a:rPr lang="en-US" sz="2800" dirty="0"/>
              <a:t>Morse: “The basis of detection is to keep asking </a:t>
            </a:r>
            <a:r>
              <a:rPr lang="en-US" sz="2800" b="1" u="sng" dirty="0"/>
              <a:t>why</a:t>
            </a:r>
            <a:r>
              <a:rPr lang="en-US" sz="2800" dirty="0"/>
              <a:t>!”</a:t>
            </a:r>
          </a:p>
        </p:txBody>
      </p:sp>
      <p:sp>
        <p:nvSpPr>
          <p:cNvPr id="4" name="TextBox 3">
            <a:extLst>
              <a:ext uri="{FF2B5EF4-FFF2-40B4-BE49-F238E27FC236}">
                <a16:creationId xmlns:a16="http://schemas.microsoft.com/office/drawing/2014/main" id="{A78FC943-820D-48A4-96FF-B7A9E544494B}"/>
              </a:ext>
            </a:extLst>
          </p:cNvPr>
          <p:cNvSpPr txBox="1"/>
          <p:nvPr/>
        </p:nvSpPr>
        <p:spPr>
          <a:xfrm>
            <a:off x="466531" y="6158204"/>
            <a:ext cx="11075436" cy="369332"/>
          </a:xfrm>
          <a:prstGeom prst="rect">
            <a:avLst/>
          </a:prstGeom>
          <a:noFill/>
        </p:spPr>
        <p:txBody>
          <a:bodyPr wrap="square" rtlCol="0">
            <a:spAutoFit/>
          </a:bodyPr>
          <a:lstStyle/>
          <a:p>
            <a:pPr algn="ctr"/>
            <a:r>
              <a:rPr lang="en-US" dirty="0">
                <a:solidFill>
                  <a:srgbClr val="FF0000"/>
                </a:solidFill>
              </a:rPr>
              <a:t>Is the Manager Ready to Force More Quotes From Sales People Given the Evidence At Hand?</a:t>
            </a:r>
          </a:p>
        </p:txBody>
      </p:sp>
    </p:spTree>
    <p:extLst>
      <p:ext uri="{BB962C8B-B14F-4D97-AF65-F5344CB8AC3E}">
        <p14:creationId xmlns:p14="http://schemas.microsoft.com/office/powerpoint/2010/main" val="33365076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252BB6-FA69-4106-A4B3-F0AC8D8DCEC9}"/>
              </a:ext>
            </a:extLst>
          </p:cNvPr>
          <p:cNvPicPr>
            <a:picLocks noChangeAspect="1"/>
          </p:cNvPicPr>
          <p:nvPr/>
        </p:nvPicPr>
        <p:blipFill>
          <a:blip r:embed="rId2"/>
          <a:stretch>
            <a:fillRect/>
          </a:stretch>
        </p:blipFill>
        <p:spPr>
          <a:xfrm>
            <a:off x="551447" y="260273"/>
            <a:ext cx="9696617" cy="5970406"/>
          </a:xfrm>
          <a:prstGeom prst="rect">
            <a:avLst/>
          </a:prstGeom>
        </p:spPr>
      </p:pic>
    </p:spTree>
    <p:extLst>
      <p:ext uri="{BB962C8B-B14F-4D97-AF65-F5344CB8AC3E}">
        <p14:creationId xmlns:p14="http://schemas.microsoft.com/office/powerpoint/2010/main" val="576796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2D927A-CB3B-46BE-9720-056CA0CB5275}"/>
              </a:ext>
            </a:extLst>
          </p:cNvPr>
          <p:cNvSpPr txBox="1"/>
          <p:nvPr/>
        </p:nvSpPr>
        <p:spPr>
          <a:xfrm>
            <a:off x="1455576" y="1250302"/>
            <a:ext cx="8752114" cy="523220"/>
          </a:xfrm>
          <a:prstGeom prst="rect">
            <a:avLst/>
          </a:prstGeom>
          <a:noFill/>
        </p:spPr>
        <p:txBody>
          <a:bodyPr wrap="square" rtlCol="0">
            <a:spAutoFit/>
          </a:bodyPr>
          <a:lstStyle/>
          <a:p>
            <a:pPr algn="ctr"/>
            <a:r>
              <a:rPr lang="en-US" sz="2800" dirty="0"/>
              <a:t>Appendix</a:t>
            </a:r>
          </a:p>
        </p:txBody>
      </p:sp>
    </p:spTree>
    <p:extLst>
      <p:ext uri="{BB962C8B-B14F-4D97-AF65-F5344CB8AC3E}">
        <p14:creationId xmlns:p14="http://schemas.microsoft.com/office/powerpoint/2010/main" val="15326038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496C1F-5826-453D-9C6A-57DDB56E2DCB}"/>
              </a:ext>
            </a:extLst>
          </p:cNvPr>
          <p:cNvPicPr>
            <a:picLocks noChangeAspect="1"/>
          </p:cNvPicPr>
          <p:nvPr/>
        </p:nvPicPr>
        <p:blipFill>
          <a:blip r:embed="rId2"/>
          <a:stretch>
            <a:fillRect/>
          </a:stretch>
        </p:blipFill>
        <p:spPr>
          <a:xfrm>
            <a:off x="681037" y="209550"/>
            <a:ext cx="10829925" cy="6438900"/>
          </a:xfrm>
          <a:prstGeom prst="rect">
            <a:avLst/>
          </a:prstGeom>
        </p:spPr>
      </p:pic>
    </p:spTree>
    <p:extLst>
      <p:ext uri="{BB962C8B-B14F-4D97-AF65-F5344CB8AC3E}">
        <p14:creationId xmlns:p14="http://schemas.microsoft.com/office/powerpoint/2010/main" val="6704719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9168B0-F25C-4159-A47D-40818B453483}"/>
              </a:ext>
            </a:extLst>
          </p:cNvPr>
          <p:cNvPicPr>
            <a:picLocks noChangeAspect="1"/>
          </p:cNvPicPr>
          <p:nvPr/>
        </p:nvPicPr>
        <p:blipFill>
          <a:blip r:embed="rId2"/>
          <a:stretch>
            <a:fillRect/>
          </a:stretch>
        </p:blipFill>
        <p:spPr>
          <a:xfrm>
            <a:off x="666750" y="219075"/>
            <a:ext cx="10858500" cy="6419850"/>
          </a:xfrm>
          <a:prstGeom prst="rect">
            <a:avLst/>
          </a:prstGeom>
        </p:spPr>
      </p:pic>
    </p:spTree>
    <p:extLst>
      <p:ext uri="{BB962C8B-B14F-4D97-AF65-F5344CB8AC3E}">
        <p14:creationId xmlns:p14="http://schemas.microsoft.com/office/powerpoint/2010/main" val="558055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39C961-BC04-4191-AB35-4555AFB2432B}"/>
              </a:ext>
            </a:extLst>
          </p:cNvPr>
          <p:cNvPicPr>
            <a:picLocks noChangeAspect="1"/>
          </p:cNvPicPr>
          <p:nvPr/>
        </p:nvPicPr>
        <p:blipFill>
          <a:blip r:embed="rId2"/>
          <a:stretch>
            <a:fillRect/>
          </a:stretch>
        </p:blipFill>
        <p:spPr>
          <a:xfrm>
            <a:off x="0" y="508812"/>
            <a:ext cx="12192000" cy="5840375"/>
          </a:xfrm>
          <a:prstGeom prst="rect">
            <a:avLst/>
          </a:prstGeom>
        </p:spPr>
      </p:pic>
    </p:spTree>
    <p:extLst>
      <p:ext uri="{BB962C8B-B14F-4D97-AF65-F5344CB8AC3E}">
        <p14:creationId xmlns:p14="http://schemas.microsoft.com/office/powerpoint/2010/main" val="6897665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37295B-79B3-4DA9-8DA6-C4128F3B8435}"/>
              </a:ext>
            </a:extLst>
          </p:cNvPr>
          <p:cNvPicPr>
            <a:picLocks noChangeAspect="1"/>
          </p:cNvPicPr>
          <p:nvPr/>
        </p:nvPicPr>
        <p:blipFill>
          <a:blip r:embed="rId2"/>
          <a:stretch>
            <a:fillRect/>
          </a:stretch>
        </p:blipFill>
        <p:spPr>
          <a:xfrm>
            <a:off x="702861" y="0"/>
            <a:ext cx="10786277" cy="6858000"/>
          </a:xfrm>
          <a:prstGeom prst="rect">
            <a:avLst/>
          </a:prstGeom>
        </p:spPr>
      </p:pic>
    </p:spTree>
    <p:extLst>
      <p:ext uri="{BB962C8B-B14F-4D97-AF65-F5344CB8AC3E}">
        <p14:creationId xmlns:p14="http://schemas.microsoft.com/office/powerpoint/2010/main" val="25064886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B187F3-7257-4964-B252-27EBD55A13FC}"/>
              </a:ext>
            </a:extLst>
          </p:cNvPr>
          <p:cNvPicPr>
            <a:picLocks noChangeAspect="1"/>
          </p:cNvPicPr>
          <p:nvPr/>
        </p:nvPicPr>
        <p:blipFill>
          <a:blip r:embed="rId2"/>
          <a:stretch>
            <a:fillRect/>
          </a:stretch>
        </p:blipFill>
        <p:spPr>
          <a:xfrm>
            <a:off x="628650" y="214312"/>
            <a:ext cx="10934700" cy="6429375"/>
          </a:xfrm>
          <a:prstGeom prst="rect">
            <a:avLst/>
          </a:prstGeom>
        </p:spPr>
      </p:pic>
    </p:spTree>
    <p:extLst>
      <p:ext uri="{BB962C8B-B14F-4D97-AF65-F5344CB8AC3E}">
        <p14:creationId xmlns:p14="http://schemas.microsoft.com/office/powerpoint/2010/main" val="27777440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0302A3-DBC8-4CB2-80EF-F5D91E54B299}"/>
              </a:ext>
            </a:extLst>
          </p:cNvPr>
          <p:cNvPicPr>
            <a:picLocks noChangeAspect="1"/>
          </p:cNvPicPr>
          <p:nvPr/>
        </p:nvPicPr>
        <p:blipFill>
          <a:blip r:embed="rId2"/>
          <a:stretch>
            <a:fillRect/>
          </a:stretch>
        </p:blipFill>
        <p:spPr>
          <a:xfrm>
            <a:off x="0" y="438343"/>
            <a:ext cx="12192000" cy="5981314"/>
          </a:xfrm>
          <a:prstGeom prst="rect">
            <a:avLst/>
          </a:prstGeom>
        </p:spPr>
      </p:pic>
    </p:spTree>
    <p:extLst>
      <p:ext uri="{BB962C8B-B14F-4D97-AF65-F5344CB8AC3E}">
        <p14:creationId xmlns:p14="http://schemas.microsoft.com/office/powerpoint/2010/main" val="15759880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F4E1C0-D5BB-4E9E-A471-7D1DDC1A3676}"/>
              </a:ext>
            </a:extLst>
          </p:cNvPr>
          <p:cNvPicPr>
            <a:picLocks noChangeAspect="1"/>
          </p:cNvPicPr>
          <p:nvPr/>
        </p:nvPicPr>
        <p:blipFill>
          <a:blip r:embed="rId2"/>
          <a:stretch>
            <a:fillRect/>
          </a:stretch>
        </p:blipFill>
        <p:spPr>
          <a:xfrm>
            <a:off x="0" y="278153"/>
            <a:ext cx="12192000" cy="6301693"/>
          </a:xfrm>
          <a:prstGeom prst="rect">
            <a:avLst/>
          </a:prstGeom>
        </p:spPr>
      </p:pic>
    </p:spTree>
    <p:extLst>
      <p:ext uri="{BB962C8B-B14F-4D97-AF65-F5344CB8AC3E}">
        <p14:creationId xmlns:p14="http://schemas.microsoft.com/office/powerpoint/2010/main" val="294753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D4558F-C85B-43D0-A451-98F2325CDA0A}"/>
              </a:ext>
            </a:extLst>
          </p:cNvPr>
          <p:cNvPicPr>
            <a:picLocks noChangeAspect="1"/>
          </p:cNvPicPr>
          <p:nvPr/>
        </p:nvPicPr>
        <p:blipFill>
          <a:blip r:embed="rId2"/>
          <a:stretch>
            <a:fillRect/>
          </a:stretch>
        </p:blipFill>
        <p:spPr>
          <a:xfrm>
            <a:off x="0" y="499582"/>
            <a:ext cx="12192000" cy="5858836"/>
          </a:xfrm>
          <a:prstGeom prst="rect">
            <a:avLst/>
          </a:prstGeom>
        </p:spPr>
      </p:pic>
    </p:spTree>
    <p:extLst>
      <p:ext uri="{BB962C8B-B14F-4D97-AF65-F5344CB8AC3E}">
        <p14:creationId xmlns:p14="http://schemas.microsoft.com/office/powerpoint/2010/main" val="9490052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4487</TotalTime>
  <Words>2261</Words>
  <Application>Microsoft Office PowerPoint</Application>
  <PresentationFormat>Widescreen</PresentationFormat>
  <Paragraphs>316</Paragraphs>
  <Slides>99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Arial</vt:lpstr>
      <vt:lpstr>Calibri</vt:lpstr>
      <vt:lpstr>Calibri Light</vt:lpstr>
      <vt:lpstr>Courier New</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Aaron</dc:creator>
  <cp:lastModifiedBy>John Aaron</cp:lastModifiedBy>
  <cp:revision>241</cp:revision>
  <cp:lastPrinted>2018-03-13T19:50:28Z</cp:lastPrinted>
  <dcterms:created xsi:type="dcterms:W3CDTF">2017-04-08T21:21:24Z</dcterms:created>
  <dcterms:modified xsi:type="dcterms:W3CDTF">2020-04-15T19:29:39Z</dcterms:modified>
</cp:coreProperties>
</file>